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66"/>
  </p:notesMasterIdLst>
  <p:handoutMasterIdLst>
    <p:handoutMasterId r:id="rId67"/>
  </p:handoutMasterIdLst>
  <p:sldIdLst>
    <p:sldId id="264" r:id="rId2"/>
    <p:sldId id="270" r:id="rId3"/>
    <p:sldId id="273" r:id="rId4"/>
    <p:sldId id="274" r:id="rId5"/>
    <p:sldId id="275" r:id="rId6"/>
    <p:sldId id="279" r:id="rId7"/>
    <p:sldId id="306" r:id="rId8"/>
    <p:sldId id="312" r:id="rId9"/>
    <p:sldId id="314" r:id="rId10"/>
    <p:sldId id="313" r:id="rId11"/>
    <p:sldId id="316" r:id="rId12"/>
    <p:sldId id="318" r:id="rId13"/>
    <p:sldId id="319" r:id="rId14"/>
    <p:sldId id="320" r:id="rId15"/>
    <p:sldId id="321" r:id="rId16"/>
    <p:sldId id="371" r:id="rId17"/>
    <p:sldId id="369" r:id="rId18"/>
    <p:sldId id="370" r:id="rId19"/>
    <p:sldId id="359" r:id="rId20"/>
    <p:sldId id="317" r:id="rId21"/>
    <p:sldId id="311" r:id="rId22"/>
    <p:sldId id="360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61" r:id="rId46"/>
    <p:sldId id="363" r:id="rId47"/>
    <p:sldId id="362" r:id="rId48"/>
    <p:sldId id="347" r:id="rId49"/>
    <p:sldId id="348" r:id="rId50"/>
    <p:sldId id="372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64" r:id="rId59"/>
    <p:sldId id="365" r:id="rId60"/>
    <p:sldId id="366" r:id="rId61"/>
    <p:sldId id="367" r:id="rId62"/>
    <p:sldId id="368" r:id="rId63"/>
    <p:sldId id="357" r:id="rId64"/>
    <p:sldId id="260" r:id="rId65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宜芬 林" initials="宜芬" lastIdx="1" clrIdx="0">
    <p:extLst>
      <p:ext uri="{19B8F6BF-5375-455C-9EA6-DF929625EA0E}">
        <p15:presenceInfo xmlns="" xmlns:p15="http://schemas.microsoft.com/office/powerpoint/2012/main" userId="aba83431a2d473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0BC"/>
    <a:srgbClr val="EDE8DF"/>
    <a:srgbClr val="E5D9CE"/>
    <a:srgbClr val="DFD0C3"/>
    <a:srgbClr val="EFB011"/>
    <a:srgbClr val="FFC305"/>
    <a:srgbClr val="C3A78F"/>
    <a:srgbClr val="D0BAA8"/>
    <a:srgbClr val="FFFFFF"/>
    <a:srgbClr val="F2AB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61" autoAdjust="0"/>
    <p:restoredTop sz="94660" autoAdjust="0"/>
  </p:normalViewPr>
  <p:slideViewPr>
    <p:cSldViewPr showGuides="1">
      <p:cViewPr>
        <p:scale>
          <a:sx n="62" d="100"/>
          <a:sy n="62" d="100"/>
        </p:scale>
        <p:origin x="-1694" y="-63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9" d="100"/>
        <a:sy n="99" d="100"/>
      </p:scale>
      <p:origin x="0" y="12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KSO_Shape"/>
          <p:cNvSpPr/>
          <p:nvPr>
            <p:custDataLst>
              <p:tags r:id="rId1"/>
            </p:custDataLst>
          </p:nvPr>
        </p:nvSpPr>
        <p:spPr>
          <a:xfrm rot="10800000">
            <a:off x="4139952" y="4900162"/>
            <a:ext cx="5766048" cy="176630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90B7FE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PA_KSO_Shape"/>
          <p:cNvSpPr/>
          <p:nvPr>
            <p:custDataLst>
              <p:tags r:id="rId2"/>
            </p:custDataLst>
          </p:nvPr>
        </p:nvSpPr>
        <p:spPr>
          <a:xfrm rot="10800000" flipH="1">
            <a:off x="-3" y="4290197"/>
            <a:ext cx="4932041" cy="237626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F7DA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28800"/>
            <a:ext cx="9906000" cy="720080"/>
          </a:xfrm>
        </p:spPr>
        <p:txBody>
          <a:bodyPr>
            <a:noAutofit/>
          </a:bodyPr>
          <a:lstStyle/>
          <a:p>
            <a:r>
              <a:rPr lang="zh-TW" altLang="en-US" sz="8000" b="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動吃動吃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310908" y="5138138"/>
            <a:ext cx="3489964" cy="1296144"/>
          </a:xfrm>
          <a:prstGeom prst="rect">
            <a:avLst/>
          </a:prstGeom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組別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第三組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指導老師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雅婷老師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副標題 4"/>
          <p:cNvSpPr txBox="1">
            <a:spLocks/>
          </p:cNvSpPr>
          <p:nvPr/>
        </p:nvSpPr>
        <p:spPr bwMode="ltGray">
          <a:xfrm>
            <a:off x="3336801" y="2924944"/>
            <a:ext cx="3704431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組員 </a:t>
            </a:r>
            <a:r>
              <a:rPr lang="en-US" altLang="zh-TW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蔡佳樺、</a:t>
            </a:r>
            <a:r>
              <a:rPr lang="zh-TW" altLang="en-US" sz="28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鍾孟穎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林宜芬、賴威宇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A_椭圆 10"/>
          <p:cNvSpPr/>
          <p:nvPr>
            <p:custDataLst>
              <p:tags r:id="rId3"/>
            </p:custDataLst>
          </p:nvPr>
        </p:nvSpPr>
        <p:spPr>
          <a:xfrm>
            <a:off x="823246" y="1772816"/>
            <a:ext cx="478176" cy="432048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椭圆 12"/>
          <p:cNvSpPr/>
          <p:nvPr>
            <p:custDataLst>
              <p:tags r:id="rId4"/>
            </p:custDataLst>
          </p:nvPr>
        </p:nvSpPr>
        <p:spPr>
          <a:xfrm>
            <a:off x="1820276" y="1770931"/>
            <a:ext cx="393717" cy="420985"/>
          </a:xfrm>
          <a:prstGeom prst="ellipse">
            <a:avLst/>
          </a:prstGeom>
          <a:solidFill>
            <a:srgbClr val="FC6D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3"/>
          <p:cNvSpPr/>
          <p:nvPr>
            <p:custDataLst>
              <p:tags r:id="rId5"/>
            </p:custDataLst>
          </p:nvPr>
        </p:nvSpPr>
        <p:spPr>
          <a:xfrm>
            <a:off x="1109686" y="2870360"/>
            <a:ext cx="341908" cy="341908"/>
          </a:xfrm>
          <a:prstGeom prst="ellipse">
            <a:avLst/>
          </a:prstGeom>
          <a:solidFill>
            <a:srgbClr val="8BC066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4"/>
          <p:cNvSpPr/>
          <p:nvPr>
            <p:custDataLst>
              <p:tags r:id="rId6"/>
            </p:custDataLst>
          </p:nvPr>
        </p:nvSpPr>
        <p:spPr>
          <a:xfrm>
            <a:off x="1486999" y="800546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0"/>
          <p:cNvSpPr/>
          <p:nvPr>
            <p:custDataLst>
              <p:tags r:id="rId7"/>
            </p:custDataLst>
          </p:nvPr>
        </p:nvSpPr>
        <p:spPr>
          <a:xfrm>
            <a:off x="7916265" y="3403785"/>
            <a:ext cx="360040" cy="360040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4"/>
          <p:cNvSpPr/>
          <p:nvPr>
            <p:custDataLst>
              <p:tags r:id="rId8"/>
            </p:custDataLst>
          </p:nvPr>
        </p:nvSpPr>
        <p:spPr>
          <a:xfrm>
            <a:off x="8530378" y="2739712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本地全端應用網站開發120D\大專\start_fitness\Eva\AI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37" y="5260811"/>
            <a:ext cx="1310700" cy="11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使用者情境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Picture 2" descr="D:\本地全端應用網站開發120D\大專\start_fitness\Maria\gameIMG\girl_5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23" y="1374134"/>
            <a:ext cx="2057908" cy="20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560512" y="1340768"/>
            <a:ext cx="5256584" cy="5112568"/>
          </a:xfrm>
          <a:prstGeom prst="roundRect">
            <a:avLst/>
          </a:prstGeom>
          <a:ln w="38100">
            <a:solidFill>
              <a:srgbClr val="FFC30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rgbClr val="EFB011"/>
                </a:solidFill>
              </a:rPr>
              <a:t>春嬌</a:t>
            </a:r>
            <a:endParaRPr lang="en-US" altLang="zh-TW" sz="3600" b="1" dirty="0">
              <a:solidFill>
                <a:srgbClr val="EFB011"/>
              </a:solidFill>
            </a:endParaRPr>
          </a:p>
          <a:p>
            <a:r>
              <a:rPr lang="zh-TW" altLang="en-US" sz="2400" b="1" dirty="0" smtClean="0"/>
              <a:t> </a:t>
            </a:r>
            <a:endParaRPr lang="en-US" altLang="zh-TW" sz="2400" b="1" dirty="0" smtClean="0"/>
          </a:p>
          <a:p>
            <a:pPr marL="342900" indent="-342900">
              <a:buFont typeface="Wingdings" pitchFamily="2" charset="2"/>
              <a:buChar char="u"/>
            </a:pPr>
            <a:r>
              <a:rPr lang="zh-TW" altLang="en-US" sz="2400" b="1" dirty="0" smtClean="0"/>
              <a:t>工作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朝九晚五的行政人員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              已出社會一兩年 </a:t>
            </a:r>
            <a:endParaRPr lang="en-US" altLang="zh-TW" sz="2400" b="1" dirty="0" smtClean="0"/>
          </a:p>
          <a:p>
            <a:pPr algn="ctr"/>
            <a:endParaRPr lang="en-US" altLang="zh-TW" sz="2000" dirty="0"/>
          </a:p>
          <a:p>
            <a:pPr marL="342900" indent="-342900">
              <a:buFont typeface="Wingdings" pitchFamily="2" charset="2"/>
              <a:buChar char="u"/>
            </a:pPr>
            <a:r>
              <a:rPr lang="zh-TW" altLang="en-US" sz="2400" b="1" dirty="0"/>
              <a:t>困擾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變胖，內分泌失調</a:t>
            </a:r>
            <a:endParaRPr lang="en-US" altLang="zh-TW" sz="2400" b="1" dirty="0"/>
          </a:p>
          <a:p>
            <a:endParaRPr lang="en-US" altLang="zh-TW" sz="2400" b="1" dirty="0"/>
          </a:p>
          <a:p>
            <a:pPr marL="342900" indent="-342900">
              <a:buFont typeface="Wingdings" pitchFamily="2" charset="2"/>
              <a:buChar char="u"/>
            </a:pPr>
            <a:r>
              <a:rPr lang="zh-TW" altLang="en-US" sz="2400" b="1" dirty="0"/>
              <a:t>原因</a:t>
            </a:r>
            <a:r>
              <a:rPr lang="en-US" altLang="zh-TW" sz="2400" b="1" dirty="0"/>
              <a:t>:</a:t>
            </a:r>
            <a:r>
              <a:rPr lang="zh-TW" altLang="en-US" sz="2400" b="1" dirty="0"/>
              <a:t>長期久坐，同事團購</a:t>
            </a:r>
            <a:r>
              <a:rPr lang="zh-TW" altLang="en-US" sz="2400" b="1" dirty="0" smtClean="0"/>
              <a:t>、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             天天</a:t>
            </a:r>
            <a:r>
              <a:rPr lang="zh-TW" altLang="en-US" sz="2400" b="1" dirty="0"/>
              <a:t>下午茶，午餐又外食。</a:t>
            </a:r>
          </a:p>
          <a:p>
            <a:endParaRPr lang="zh-TW" altLang="en-US" sz="2400" b="1" dirty="0"/>
          </a:p>
          <a:p>
            <a:pPr marL="342900" indent="-342900">
              <a:buFont typeface="Wingdings" pitchFamily="2" charset="2"/>
              <a:buChar char="u"/>
            </a:pPr>
            <a:r>
              <a:rPr lang="zh-TW" altLang="en-US" sz="2400" b="1" dirty="0"/>
              <a:t>需求</a:t>
            </a:r>
            <a:r>
              <a:rPr lang="en-US" altLang="zh-TW" sz="2400" b="1" dirty="0"/>
              <a:t>: </a:t>
            </a:r>
            <a:r>
              <a:rPr lang="zh-TW" altLang="en-US" sz="2400" b="1" dirty="0"/>
              <a:t>想自己帶午餐</a:t>
            </a:r>
            <a:r>
              <a:rPr lang="zh-TW" altLang="en-US" sz="2400" b="1" dirty="0" smtClean="0"/>
              <a:t>，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              了解</a:t>
            </a:r>
            <a:r>
              <a:rPr lang="zh-TW" altLang="en-US" sz="2400" b="1" dirty="0"/>
              <a:t>健康</a:t>
            </a:r>
            <a:r>
              <a:rPr lang="zh-TW" altLang="en-US" sz="2400" b="1" dirty="0" smtClean="0"/>
              <a:t>飲食</a:t>
            </a:r>
            <a:r>
              <a:rPr lang="zh-TW" altLang="en-US" sz="2400" b="1" dirty="0"/>
              <a:t>。</a:t>
            </a:r>
            <a:endParaRPr lang="en-US" altLang="zh-TW" sz="2400" b="1" dirty="0"/>
          </a:p>
          <a:p>
            <a:pPr algn="ctr"/>
            <a:endParaRPr lang="zh-TW" altLang="en-US" dirty="0"/>
          </a:p>
        </p:txBody>
      </p:sp>
      <p:pic>
        <p:nvPicPr>
          <p:cNvPr id="1027" name="Picture 3" descr="D:\本地全端應用網站開發120D\大專\start_fitness\Maria\gameIMG\girl_7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44" y="3429000"/>
            <a:ext cx="1289496" cy="128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57" y="4437112"/>
            <a:ext cx="1734840" cy="173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32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使用者情境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110373" y="4509120"/>
            <a:ext cx="3744416" cy="13681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報告者</a:t>
            </a:r>
            <a:r>
              <a:rPr lang="en-US" altLang="zh-TW" sz="3600" b="1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鍾孟穎</a:t>
            </a:r>
            <a:endParaRPr lang="en-US" altLang="zh-TW" sz="2400" b="1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1640632" y="1844824"/>
            <a:ext cx="5976664" cy="237626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b="1" smtClean="0"/>
              <a:t>於是 </a:t>
            </a:r>
            <a:r>
              <a:rPr lang="zh-TW" altLang="en-US" sz="3600" b="1" smtClean="0">
                <a:solidFill>
                  <a:srgbClr val="EFB011"/>
                </a:solidFill>
              </a:rPr>
              <a:t>春嬌 </a:t>
            </a:r>
            <a:r>
              <a:rPr lang="zh-TW" altLang="en-US" sz="2400" b="1" smtClean="0"/>
              <a:t>點</a:t>
            </a:r>
            <a:r>
              <a:rPr lang="zh-TW" altLang="en-US" sz="2400" b="1"/>
              <a:t>開</a:t>
            </a:r>
            <a:endParaRPr lang="en-US" altLang="zh-TW" sz="2400" b="1"/>
          </a:p>
          <a:p>
            <a:pPr>
              <a:lnSpc>
                <a:spcPct val="150000"/>
              </a:lnSpc>
            </a:pPr>
            <a:r>
              <a:rPr lang="zh-TW" altLang="en-US" sz="2400" b="1"/>
              <a:t>動吃動吃整合平台網頁</a:t>
            </a:r>
            <a:endParaRPr lang="en-US" altLang="zh-TW" sz="2400" b="1"/>
          </a:p>
          <a:p>
            <a:pPr>
              <a:lnSpc>
                <a:spcPct val="150000"/>
              </a:lnSpc>
            </a:pPr>
            <a:r>
              <a:rPr lang="zh-TW" altLang="en-US" sz="2400" b="1"/>
              <a:t>開始了一</a:t>
            </a:r>
            <a:r>
              <a:rPr lang="zh-TW" altLang="en-US" sz="2400" b="1" smtClean="0"/>
              <a:t>趟健康飲食之</a:t>
            </a:r>
            <a:r>
              <a:rPr lang="zh-TW" altLang="en-US" sz="2400" b="1"/>
              <a:t>旅</a:t>
            </a:r>
            <a:r>
              <a:rPr lang="en-US" altLang="zh-TW" sz="2400" b="1"/>
              <a:t>….</a:t>
            </a:r>
          </a:p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59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開頭頁面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908720"/>
            <a:ext cx="4564933" cy="21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向下箭號 6"/>
          <p:cNvSpPr/>
          <p:nvPr/>
        </p:nvSpPr>
        <p:spPr>
          <a:xfrm rot="2531396">
            <a:off x="2633947" y="3975213"/>
            <a:ext cx="878893" cy="936104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8900000">
            <a:off x="6150771" y="3974993"/>
            <a:ext cx="878893" cy="93610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97" y="4902611"/>
            <a:ext cx="3558019" cy="169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91" y="4902611"/>
            <a:ext cx="3575903" cy="169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開頭畫面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86894" y="869958"/>
            <a:ext cx="5688632" cy="2991090"/>
          </a:xfrm>
          <a:prstGeom prst="rect">
            <a:avLst/>
          </a:prstGeom>
        </p:spPr>
      </p:pic>
      <p:pic>
        <p:nvPicPr>
          <p:cNvPr id="11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04" y="1937909"/>
            <a:ext cx="1220812" cy="1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41914" y="3158721"/>
            <a:ext cx="1670726" cy="658716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b="1" dirty="0" smtClean="0"/>
              <a:t>選哪個好呢</a:t>
            </a:r>
            <a:r>
              <a:rPr lang="en-US" altLang="zh-TW" b="1" dirty="0" smtClean="0"/>
              <a:t>….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03910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運動主頁跳轉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1" r="1250" b="4837"/>
          <a:stretch/>
        </p:blipFill>
        <p:spPr bwMode="auto">
          <a:xfrm>
            <a:off x="6950025" y="5290795"/>
            <a:ext cx="2967029" cy="138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r="1139" b="4836"/>
          <a:stretch/>
        </p:blipFill>
        <p:spPr bwMode="auto">
          <a:xfrm>
            <a:off x="9799" y="5290795"/>
            <a:ext cx="2931208" cy="138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3797548" y="5211788"/>
            <a:ext cx="2869454" cy="144348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b="1" dirty="0" smtClean="0"/>
              <a:t>運動好難啊</a:t>
            </a:r>
            <a:r>
              <a:rPr lang="en-US" altLang="zh-TW" b="1" dirty="0" smtClean="0"/>
              <a:t>~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上班沒時間運動</a:t>
            </a:r>
            <a:endParaRPr lang="en-US" altLang="zh-TW" b="1" dirty="0" smtClean="0"/>
          </a:p>
          <a:p>
            <a:pPr>
              <a:lnSpc>
                <a:spcPct val="150000"/>
              </a:lnSpc>
            </a:pPr>
            <a:r>
              <a:rPr lang="zh-TW" altLang="en-US" b="1" dirty="0" smtClean="0"/>
              <a:t>先從調整飲食開始吧</a:t>
            </a:r>
            <a:endParaRPr lang="en-US" altLang="zh-TW" b="1" dirty="0"/>
          </a:p>
        </p:txBody>
      </p:sp>
      <p:pic>
        <p:nvPicPr>
          <p:cNvPr id="6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4680389"/>
            <a:ext cx="1220812" cy="1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E2B4FEE-6F43-5A43-9C74-3764BCD26A1B}"/>
              </a:ext>
            </a:extLst>
          </p:cNvPr>
          <p:cNvSpPr txBox="1"/>
          <p:nvPr/>
        </p:nvSpPr>
        <p:spPr>
          <a:xfrm>
            <a:off x="1542228" y="908720"/>
            <a:ext cx="738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兩側皆有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hover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鈕，可以隨時跳轉主題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843557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b="0" dirty="0"/>
              <a:t>飲食簡介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E2B4FEE-6F43-5A43-9C74-3764BCD26A1B}"/>
              </a:ext>
            </a:extLst>
          </p:cNvPr>
          <p:cNvSpPr txBox="1"/>
          <p:nvPr/>
        </p:nvSpPr>
        <p:spPr>
          <a:xfrm>
            <a:off x="4808984" y="908720"/>
            <a:ext cx="5322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利用 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Bootstrap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搭配 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AOS.js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製造文章卡片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跟飄移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效果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9" y="1988840"/>
            <a:ext cx="9417496" cy="4443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58" y="696020"/>
            <a:ext cx="1220812" cy="1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圓角矩形 8"/>
          <p:cNvSpPr/>
          <p:nvPr/>
        </p:nvSpPr>
        <p:spPr>
          <a:xfrm>
            <a:off x="1663282" y="908719"/>
            <a:ext cx="3384376" cy="86409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b="1" dirty="0" smtClean="0"/>
              <a:t>我滴媽呀</a:t>
            </a:r>
            <a:r>
              <a:rPr lang="en-US" altLang="zh-TW" b="1" dirty="0" smtClean="0"/>
              <a:t>!!</a:t>
            </a:r>
          </a:p>
          <a:p>
            <a:pPr>
              <a:lnSpc>
                <a:spcPct val="150000"/>
              </a:lnSpc>
            </a:pPr>
            <a:r>
              <a:rPr lang="zh-TW" altLang="en-US" b="1" dirty="0"/>
              <a:t>原來我平常吃得午餐這麼肥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55925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NAVBAR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5889104" y="3093894"/>
            <a:ext cx="410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透過上方的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NAVBAR</a:t>
            </a: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選擇想看的頁面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4342530"/>
            <a:ext cx="3888432" cy="221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3408860"/>
            <a:ext cx="3888432" cy="782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下箭號 7"/>
          <p:cNvSpPr/>
          <p:nvPr/>
        </p:nvSpPr>
        <p:spPr>
          <a:xfrm rot="10800000">
            <a:off x="7833320" y="1973658"/>
            <a:ext cx="576064" cy="969791"/>
          </a:xfrm>
          <a:prstGeom prst="downArrow">
            <a:avLst>
              <a:gd name="adj1" fmla="val 50000"/>
              <a:gd name="adj2" fmla="val 70231"/>
            </a:avLst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5400000">
            <a:off x="4881141" y="5196693"/>
            <a:ext cx="615032" cy="680046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1"/>
          <a:stretch/>
        </p:blipFill>
        <p:spPr bwMode="auto">
          <a:xfrm>
            <a:off x="8841432" y="980729"/>
            <a:ext cx="1177841" cy="76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6104519" y="5059662"/>
            <a:ext cx="3629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當然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響應式畫面也不可少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31" y="1973658"/>
            <a:ext cx="1220812" cy="12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2604608" y="2483768"/>
            <a:ext cx="2708432" cy="57606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b="1" dirty="0"/>
              <a:t>文章</a:t>
            </a:r>
            <a:r>
              <a:rPr lang="zh-TW" altLang="en-US" b="1" dirty="0" smtClean="0"/>
              <a:t>好多，看看別的吧</a:t>
            </a:r>
            <a:r>
              <a:rPr lang="en-US" altLang="zh-TW" b="1" dirty="0" smtClean="0"/>
              <a:t>~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9"/>
            <a:ext cx="8841432" cy="76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9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23801" y="72008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小遊戲</a:t>
            </a:r>
            <a:endParaRPr lang="zh-TW" altLang="en-US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980728"/>
            <a:ext cx="9906000" cy="569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5601072" y="5517232"/>
            <a:ext cx="3528392" cy="86409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報告者</a:t>
            </a:r>
            <a:r>
              <a:rPr lang="en-US" altLang="zh-TW" sz="3600" b="1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TW" altLang="en-US" sz="3600" b="1">
                <a:solidFill>
                  <a:schemeClr val="bg2">
                    <a:lumMod val="25000"/>
                  </a:schemeClr>
                </a:solidFill>
              </a:rPr>
              <a:t>賴威宇</a:t>
            </a:r>
            <a:endParaRPr lang="en-US" altLang="zh-TW" sz="2400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432" y="1404598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5820814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58" y="1484784"/>
            <a:ext cx="1119026" cy="111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圓角矩形 12"/>
          <p:cNvSpPr/>
          <p:nvPr/>
        </p:nvSpPr>
        <p:spPr>
          <a:xfrm>
            <a:off x="2166813" y="1624531"/>
            <a:ext cx="3146227" cy="839533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b="1" dirty="0"/>
              <a:t>有小</a:t>
            </a:r>
            <a:r>
              <a:rPr lang="zh-TW" altLang="en-US" sz="2400" b="1" dirty="0" smtClean="0"/>
              <a:t>遊戲，玩看看</a:t>
            </a:r>
            <a:r>
              <a:rPr lang="en-US" altLang="zh-TW" sz="2400" b="1" dirty="0" smtClean="0"/>
              <a:t>~</a:t>
            </a:r>
          </a:p>
        </p:txBody>
      </p:sp>
      <p:pic>
        <p:nvPicPr>
          <p:cNvPr id="14" name="Picture 2" descr="C:\Users\User\OneDrive\桌面\發表物品\ppt0725\165864466584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4"/>
          <a:stretch/>
        </p:blipFill>
        <p:spPr bwMode="auto">
          <a:xfrm>
            <a:off x="2432720" y="2603810"/>
            <a:ext cx="5220581" cy="27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7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980728"/>
            <a:ext cx="990600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1104566" y="1624441"/>
            <a:ext cx="81369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發想</a:t>
            </a:r>
            <a:r>
              <a:rPr lang="en-US" altLang="zh-TW" sz="2200" b="1" dirty="0" smtClean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200" b="1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 為了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重現控制飲食的難度，遊戲利用健康食物及垃圾食物來影響主角的體重，其中誘惑較小的健康食物不會移動，誘惑較大的垃圾食物則會不停移動，雖不會追著玩家跑，但也閃躲不易，更貼近生活上不小心就跑去吃的現實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TW" altLang="en-US" sz="22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遊戲規則與目標</a:t>
            </a:r>
            <a:r>
              <a:rPr lang="en-US" altLang="zh-TW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使用滑鼠控制主角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，設法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在時間內將體重控制在標準值。</a:t>
            </a:r>
          </a:p>
        </p:txBody>
      </p:sp>
      <p:pic>
        <p:nvPicPr>
          <p:cNvPr id="6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16" y="5786564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096499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0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052736"/>
            <a:ext cx="9906000" cy="561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pic>
        <p:nvPicPr>
          <p:cNvPr id="2" name="miniga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893"/>
          <a:stretch/>
        </p:blipFill>
        <p:spPr>
          <a:xfrm>
            <a:off x="388200" y="1191060"/>
            <a:ext cx="9129600" cy="44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產品</a:t>
            </a:r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頁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080792" y="4365104"/>
            <a:ext cx="3744416" cy="13681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報告者</a:t>
            </a:r>
            <a:r>
              <a:rPr lang="en-US" altLang="zh-TW" sz="3600" b="1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TW" altLang="en-US" sz="3600" b="1">
                <a:solidFill>
                  <a:schemeClr val="bg2">
                    <a:lumMod val="25000"/>
                  </a:schemeClr>
                </a:solidFill>
              </a:rPr>
              <a:t>蔡佳樺</a:t>
            </a:r>
            <a:endParaRPr lang="en-US" altLang="zh-TW" sz="2400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2101145" y="1844824"/>
            <a:ext cx="4542927" cy="237626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b="1" smtClean="0"/>
              <a:t>遊戲</a:t>
            </a:r>
            <a:r>
              <a:rPr lang="zh-TW" altLang="en-US" sz="2400" b="1"/>
              <a:t>導</a:t>
            </a:r>
            <a:r>
              <a:rPr lang="zh-TW" altLang="en-US" sz="2400" b="1" smtClean="0"/>
              <a:t>到產品</a:t>
            </a:r>
            <a:r>
              <a:rPr lang="zh-TW" altLang="en-US" sz="2400" b="1"/>
              <a:t>頁後</a:t>
            </a:r>
            <a:r>
              <a:rPr lang="en-US" altLang="zh-TW" sz="2400" b="1"/>
              <a:t>....</a:t>
            </a:r>
          </a:p>
          <a:p>
            <a:pPr>
              <a:lnSpc>
                <a:spcPct val="150000"/>
              </a:lnSpc>
            </a:pPr>
            <a:r>
              <a:rPr lang="zh-TW" altLang="en-US" sz="3200" b="1">
                <a:solidFill>
                  <a:srgbClr val="FFC000"/>
                </a:solidFill>
              </a:rPr>
              <a:t>春</a:t>
            </a:r>
            <a:r>
              <a:rPr lang="zh-TW" altLang="en-US" sz="3200" b="1" smtClean="0">
                <a:solidFill>
                  <a:srgbClr val="FFC000"/>
                </a:solidFill>
              </a:rPr>
              <a:t>嬌 </a:t>
            </a:r>
            <a:r>
              <a:rPr lang="zh-TW" altLang="en-US" sz="2400" b="1" smtClean="0"/>
              <a:t>開始</a:t>
            </a:r>
            <a:r>
              <a:rPr lang="zh-TW" altLang="en-US" sz="2400" b="1"/>
              <a:t>逛商品</a:t>
            </a:r>
          </a:p>
          <a:p>
            <a:pPr algn="ctr"/>
            <a:endParaRPr lang="zh-TW" altLang="en-US"/>
          </a:p>
        </p:txBody>
      </p:sp>
      <p:pic>
        <p:nvPicPr>
          <p:cNvPr id="10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65" y="2309974"/>
            <a:ext cx="1119026" cy="111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98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61832" y="315264"/>
            <a:ext cx="8900810" cy="6048672"/>
          </a:xfrm>
          <a:prstGeom prst="rect">
            <a:avLst/>
          </a:prstGeom>
          <a:solidFill>
            <a:srgbClr val="FFF7EF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91757" y="620688"/>
            <a:ext cx="8640960" cy="69269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目錄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D:\本地全端應用網站開發120D\大專\start_fitness\Eva\AI\opindex0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" r="5321"/>
          <a:stretch/>
        </p:blipFill>
        <p:spPr bwMode="auto">
          <a:xfrm>
            <a:off x="5865846" y="5085183"/>
            <a:ext cx="3309730" cy="883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文字方塊 4"/>
          <p:cNvSpPr txBox="1"/>
          <p:nvPr/>
        </p:nvSpPr>
        <p:spPr>
          <a:xfrm>
            <a:off x="1064568" y="1523718"/>
            <a:ext cx="583264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成員介紹</a:t>
            </a: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開發技術 </a:t>
            </a:r>
            <a:r>
              <a:rPr lang="en-US" altLang="zh-TW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| </a:t>
            </a: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使用工具</a:t>
            </a: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動機目的與目標客群</a:t>
            </a: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網站架構圖 </a:t>
            </a: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色彩計畫 </a:t>
            </a:r>
            <a:r>
              <a:rPr lang="en-US" altLang="zh-TW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| Logo</a:t>
            </a:r>
            <a:r>
              <a:rPr lang="zh-TW" altLang="en-US" sz="3000" b="1" smtClean="0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設計</a:t>
            </a:r>
            <a:endParaRPr lang="en-US" altLang="zh-TW" sz="3000" b="1" smtClean="0">
              <a:solidFill>
                <a:schemeClr val="bg2">
                  <a:lumMod val="1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76300" lvl="1" indent="-514350">
              <a:spcBef>
                <a:spcPts val="600"/>
              </a:spcBef>
              <a:spcAft>
                <a:spcPts val="600"/>
              </a:spcAft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b="1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操作流程</a:t>
            </a:r>
            <a:r>
              <a:rPr lang="en-US" altLang="zh-TW" sz="3000" b="1" smtClean="0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|</a:t>
            </a:r>
            <a:r>
              <a:rPr lang="zh-TW" altLang="en-US" sz="3000" b="1" smtClean="0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實際 </a:t>
            </a:r>
            <a:r>
              <a:rPr lang="en-US" altLang="zh-TW" sz="3000" b="1" smtClean="0">
                <a:solidFill>
                  <a:schemeClr val="bg2">
                    <a:lumMod val="1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DEMO</a:t>
            </a:r>
            <a:endParaRPr lang="en-US" altLang="zh-TW" sz="3000" b="1">
              <a:solidFill>
                <a:schemeClr val="bg2">
                  <a:lumMod val="1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88640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產品網站頁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5" name="購物靜態頁面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504" y="1028819"/>
            <a:ext cx="9129600" cy="48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7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產品詳情頁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購物詳細頁靜態頁面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504" y="1035191"/>
            <a:ext cx="9129600" cy="48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4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購物車系統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080792" y="4365104"/>
            <a:ext cx="3744416" cy="13681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報告者</a:t>
            </a:r>
            <a:r>
              <a:rPr lang="en-US" altLang="zh-TW" sz="3600" b="1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林宜芬</a:t>
            </a:r>
            <a:endParaRPr lang="en-US" altLang="zh-TW" sz="2400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2144688" y="1863079"/>
            <a:ext cx="4542927" cy="237626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3200" b="1" smtClean="0">
                <a:solidFill>
                  <a:srgbClr val="FFC000"/>
                </a:solidFill>
              </a:rPr>
              <a:t>春嬌 </a:t>
            </a:r>
            <a:r>
              <a:rPr lang="zh-TW" altLang="en-US" sz="2400" b="1" smtClean="0"/>
              <a:t>看</a:t>
            </a:r>
            <a:r>
              <a:rPr lang="zh-TW" altLang="en-US" sz="2400" b="1"/>
              <a:t>了有</a:t>
            </a:r>
            <a:r>
              <a:rPr lang="zh-TW" altLang="en-US" sz="2400" b="1" smtClean="0"/>
              <a:t>食物</a:t>
            </a:r>
            <a:endParaRPr lang="en-US" altLang="zh-TW" sz="2400" b="1" smtClean="0"/>
          </a:p>
          <a:p>
            <a:pPr>
              <a:lnSpc>
                <a:spcPct val="150000"/>
              </a:lnSpc>
            </a:pPr>
            <a:r>
              <a:rPr lang="zh-TW" altLang="en-US" sz="2400" b="1" smtClean="0"/>
              <a:t>還有</a:t>
            </a:r>
            <a:r>
              <a:rPr lang="zh-TW" altLang="en-US" sz="2400" b="1"/>
              <a:t>健身器具 </a:t>
            </a:r>
            <a:endParaRPr lang="en-US" altLang="zh-TW" sz="2400" b="1" smtClean="0"/>
          </a:p>
          <a:p>
            <a:pPr>
              <a:lnSpc>
                <a:spcPct val="150000"/>
              </a:lnSpc>
            </a:pPr>
            <a:r>
              <a:rPr lang="zh-TW" altLang="en-US" sz="2400" b="1" smtClean="0"/>
              <a:t>手癢</a:t>
            </a:r>
            <a:r>
              <a:rPr lang="zh-TW" altLang="en-US" sz="2400" b="1"/>
              <a:t>了 開始</a:t>
            </a:r>
            <a:r>
              <a:rPr lang="zh-TW" altLang="en-US" sz="2400" b="1" smtClean="0"/>
              <a:t>購物</a:t>
            </a:r>
            <a:r>
              <a:rPr lang="en-US" altLang="zh-TW" sz="2400" b="1" smtClean="0"/>
              <a:t>….</a:t>
            </a:r>
          </a:p>
          <a:p>
            <a:pPr algn="ctr"/>
            <a:endParaRPr lang="zh-TW" altLang="en-US"/>
          </a:p>
        </p:txBody>
      </p:sp>
      <p:pic>
        <p:nvPicPr>
          <p:cNvPr id="10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480" y="2479528"/>
            <a:ext cx="1119026" cy="111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3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點取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Icon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加入購物車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92760" y="594928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25E631E8-C972-3029-8D6B-B85CB5F3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" b="2811"/>
          <a:stretch/>
        </p:blipFill>
        <p:spPr>
          <a:xfrm>
            <a:off x="632519" y="908720"/>
            <a:ext cx="8658397" cy="48965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FA684ED-2425-72B5-50DE-4CFE06AD133C}"/>
              </a:ext>
            </a:extLst>
          </p:cNvPr>
          <p:cNvSpPr/>
          <p:nvPr/>
        </p:nvSpPr>
        <p:spPr>
          <a:xfrm>
            <a:off x="1352600" y="3212976"/>
            <a:ext cx="1872208" cy="79208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xmlns="" id="{AA8790D6-942E-B953-D107-52AB1D49CBA4}"/>
              </a:ext>
            </a:extLst>
          </p:cNvPr>
          <p:cNvCxnSpPr/>
          <p:nvPr/>
        </p:nvCxnSpPr>
        <p:spPr>
          <a:xfrm>
            <a:off x="3368824" y="3717032"/>
            <a:ext cx="3816424" cy="0"/>
          </a:xfrm>
          <a:prstGeom prst="straightConnector1">
            <a:avLst/>
          </a:prstGeom>
          <a:ln w="762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440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點取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input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更改數量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92760" y="594928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25E631E8-C972-3029-8D6B-B85CB5F30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" b="2700"/>
          <a:stretch/>
        </p:blipFill>
        <p:spPr>
          <a:xfrm>
            <a:off x="632519" y="908721"/>
            <a:ext cx="8658397" cy="48965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3CAAB4A2-5562-B6D8-658B-FB0FB8DB1942}"/>
              </a:ext>
            </a:extLst>
          </p:cNvPr>
          <p:cNvSpPr/>
          <p:nvPr/>
        </p:nvSpPr>
        <p:spPr>
          <a:xfrm>
            <a:off x="7185248" y="3393692"/>
            <a:ext cx="1872208" cy="79208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22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23802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數量小於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0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就移除商品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92760" y="594928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xmlns="" id="{3AED8A55-25EC-4FFE-1A61-E990DB02E5D6}"/>
              </a:ext>
            </a:extLst>
          </p:cNvPr>
          <p:cNvSpPr/>
          <p:nvPr/>
        </p:nvSpPr>
        <p:spPr>
          <a:xfrm>
            <a:off x="4520952" y="2780928"/>
            <a:ext cx="864096" cy="7920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E8461C34-CFC0-48FC-949E-06A7B5C6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25" y="908720"/>
            <a:ext cx="3105062" cy="489759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85366EDF-AA05-C3AE-4CA8-2A8DDD2A4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910319"/>
            <a:ext cx="3104049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35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23802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點選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button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移除商品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92760" y="594928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xmlns="" id="{3AED8A55-25EC-4FFE-1A61-E990DB02E5D6}"/>
              </a:ext>
            </a:extLst>
          </p:cNvPr>
          <p:cNvSpPr/>
          <p:nvPr/>
        </p:nvSpPr>
        <p:spPr>
          <a:xfrm>
            <a:off x="4520952" y="2780928"/>
            <a:ext cx="864096" cy="7920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E8461C34-CFC0-48FC-949E-06A7B5C6E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825" y="908721"/>
            <a:ext cx="3105062" cy="48975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85366EDF-AA05-C3AE-4CA8-2A8DDD2A4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7096" y="910319"/>
            <a:ext cx="3104049" cy="48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5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23802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透過</a:t>
            </a:r>
            <a:r>
              <a:rPr lang="en-US" altLang="zh-TW" sz="4000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localStorage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記憶商品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92760" y="594928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xmlns="" id="{CF3815F8-A258-9D15-769F-E2E1EECFE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05912" y="1185309"/>
            <a:ext cx="4243033" cy="447597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F6177D14-D2F1-AB9D-5900-AD11042C9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r="211"/>
          <a:stretch/>
        </p:blipFill>
        <p:spPr>
          <a:xfrm>
            <a:off x="5457055" y="1196719"/>
            <a:ext cx="4243033" cy="4474800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xmlns="" id="{13A32F3E-0B0B-38A9-6959-C2A191C70D5C}"/>
              </a:ext>
            </a:extLst>
          </p:cNvPr>
          <p:cNvSpPr/>
          <p:nvPr/>
        </p:nvSpPr>
        <p:spPr>
          <a:xfrm>
            <a:off x="4520952" y="2852936"/>
            <a:ext cx="864096" cy="7920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50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點擊圖片進入商品詳細頁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16DB9A16-5F83-7C1A-2EB1-9B75EDCAB02C}"/>
              </a:ext>
            </a:extLst>
          </p:cNvPr>
          <p:cNvSpPr txBox="1"/>
          <p:nvPr/>
        </p:nvSpPr>
        <p:spPr>
          <a:xfrm>
            <a:off x="2882770" y="6021288"/>
            <a:ext cx="414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D03528B-D113-17B1-3EAB-CFC8B87B3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3" y="981000"/>
            <a:ext cx="9288853" cy="4896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F9A5B651-3B49-8C03-0D07-49F345FCE414}"/>
              </a:ext>
            </a:extLst>
          </p:cNvPr>
          <p:cNvSpPr/>
          <p:nvPr/>
        </p:nvSpPr>
        <p:spPr>
          <a:xfrm>
            <a:off x="3296816" y="1916832"/>
            <a:ext cx="1472978" cy="72008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66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點擊圖片進入商品詳細頁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16DB9A16-5F83-7C1A-2EB1-9B75EDCAB02C}"/>
              </a:ext>
            </a:extLst>
          </p:cNvPr>
          <p:cNvSpPr txBox="1"/>
          <p:nvPr/>
        </p:nvSpPr>
        <p:spPr>
          <a:xfrm>
            <a:off x="2702750" y="6021288"/>
            <a:ext cx="450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D03528B-D113-17B1-3EAB-CFC8B87B3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4684" y="981000"/>
            <a:ext cx="9276631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0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60648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小組成員與分工介紹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387905"/>
              </p:ext>
            </p:extLst>
          </p:nvPr>
        </p:nvGraphicFramePr>
        <p:xfrm>
          <a:off x="0" y="1071776"/>
          <a:ext cx="9906000" cy="5525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/>
                <a:gridCol w="2476500"/>
                <a:gridCol w="2476500"/>
                <a:gridCol w="2476500"/>
              </a:tblGrid>
              <a:tr h="221320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組長</a:t>
                      </a:r>
                      <a:r>
                        <a:rPr lang="en-US" altLang="zh-TW" sz="2000" b="1" spc="30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蔡佳樺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鍾孟穎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林宜芬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賴威宇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880320"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專案進度規劃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商品頁</a:t>
                      </a:r>
                      <a:endParaRPr lang="en-US" altLang="zh-TW" sz="2000" b="1" spc="30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運動簡介</a:t>
                      </a:r>
                      <a:endParaRPr lang="en-US" altLang="zh-TW" sz="2000" b="1" spc="30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結帳系統頁</a:t>
                      </a:r>
                      <a:endParaRPr lang="en-US" altLang="zh-TW" sz="2000" b="1" spc="30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後臺管理美化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en-US" altLang="zh-TW" sz="2000" b="1" spc="300" smtClean="0">
                          <a:solidFill>
                            <a:srgbClr val="FFFFFF"/>
                          </a:solidFill>
                        </a:rPr>
                        <a:t>PPT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製作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LOGO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Navbar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動運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主頁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飲食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主頁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飲食簡介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企劃書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架構圖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地圖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API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會員登入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註冊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會員修改資料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會員訂單管理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購物車的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JS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與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PHP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連動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資料庫的規劃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小遊戲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後台登入</a:t>
                      </a:r>
                      <a:r>
                        <a:rPr lang="en-US" altLang="zh-TW" sz="2000" b="1" spc="300" smtClean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登出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後台會員列表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後台庫存管理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smtClean="0">
                          <a:solidFill>
                            <a:srgbClr val="FFFFFF"/>
                          </a:solidFill>
                        </a:rPr>
                        <a:t>Laravel</a:t>
                      </a:r>
                      <a:r>
                        <a:rPr lang="zh-TW" altLang="en-US" sz="2000" b="1" spc="300" smtClean="0">
                          <a:solidFill>
                            <a:srgbClr val="FFFFFF"/>
                          </a:solidFill>
                        </a:rPr>
                        <a:t>串接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52450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04478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13115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49344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6" name="Picture 2" descr="D:\鍾孟穎\Desktop\大頭照\Eva\E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167250"/>
            <a:ext cx="1758350" cy="197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鍾孟穎\Desktop\大頭照\孟穎\MengYing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85" y="1167250"/>
            <a:ext cx="1758350" cy="197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鍾孟穎\Desktop\大頭照\威宇\威宇-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312" y="1149911"/>
            <a:ext cx="1758350" cy="197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鍾孟穎\Desktop\大頭照\瑪麗亞\瑪麗亞-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0" y="1167250"/>
            <a:ext cx="1758350" cy="197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會員登入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驗證帳密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56756" y="594928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0ADCF029-195A-1D9C-8136-5A79E24F4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46"/>
          <a:stretch/>
        </p:blipFill>
        <p:spPr>
          <a:xfrm>
            <a:off x="1628464" y="1250834"/>
            <a:ext cx="6793085" cy="237626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4C0892F7-A571-13FD-C946-8C462357E8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r="6384" b="76709"/>
          <a:stretch/>
        </p:blipFill>
        <p:spPr>
          <a:xfrm>
            <a:off x="704528" y="4365104"/>
            <a:ext cx="8784977" cy="1318609"/>
          </a:xfrm>
          <a:prstGeom prst="rect">
            <a:avLst/>
          </a:prstGeom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xmlns="" id="{6ECB95DC-0C3D-6951-9BF7-724A73BBEF62}"/>
              </a:ext>
            </a:extLst>
          </p:cNvPr>
          <p:cNvSpPr/>
          <p:nvPr/>
        </p:nvSpPr>
        <p:spPr>
          <a:xfrm>
            <a:off x="4808984" y="3230902"/>
            <a:ext cx="504056" cy="142223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164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驗證帳號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270702" y="5949280"/>
            <a:ext cx="536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ajax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AB83FFA2-5E31-B1F1-62AD-10B607C8F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40" y="976230"/>
            <a:ext cx="7833320" cy="49055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2DC5E19-D3CB-81C3-1CDC-0F371F0B062A}"/>
              </a:ext>
            </a:extLst>
          </p:cNvPr>
          <p:cNvSpPr/>
          <p:nvPr/>
        </p:nvSpPr>
        <p:spPr>
          <a:xfrm>
            <a:off x="4232920" y="1844824"/>
            <a:ext cx="1512168" cy="43204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xmlns="" id="{69263727-67AC-738F-1B85-842074A19CBB}"/>
              </a:ext>
            </a:extLst>
          </p:cNvPr>
          <p:cNvCxnSpPr/>
          <p:nvPr/>
        </p:nvCxnSpPr>
        <p:spPr>
          <a:xfrm flipV="1">
            <a:off x="2756756" y="2204864"/>
            <a:ext cx="1260140" cy="14401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373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正規化表示法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56756" y="594928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JavaScript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AB83FFA2-5E31-B1F1-62AD-10B607C8F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340" y="976230"/>
            <a:ext cx="7833319" cy="49055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2DC5E19-D3CB-81C3-1CDC-0F371F0B062A}"/>
              </a:ext>
            </a:extLst>
          </p:cNvPr>
          <p:cNvSpPr/>
          <p:nvPr/>
        </p:nvSpPr>
        <p:spPr>
          <a:xfrm>
            <a:off x="4232920" y="1844824"/>
            <a:ext cx="1512168" cy="43204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xmlns="" id="{69263727-67AC-738F-1B85-842074A19CBB}"/>
              </a:ext>
            </a:extLst>
          </p:cNvPr>
          <p:cNvCxnSpPr>
            <a:cxnSpLocks/>
          </p:cNvCxnSpPr>
          <p:nvPr/>
        </p:nvCxnSpPr>
        <p:spPr>
          <a:xfrm flipH="1" flipV="1">
            <a:off x="5169024" y="2420888"/>
            <a:ext cx="144016" cy="6975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8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密碼的顯示與隱藏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56756" y="594928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JavaScript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AB83FFA2-5E31-B1F1-62AD-10B607C8F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340" y="976230"/>
            <a:ext cx="7833319" cy="49055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249BB5A-DE81-EC4B-3353-6AA4F51C8651}"/>
              </a:ext>
            </a:extLst>
          </p:cNvPr>
          <p:cNvSpPr/>
          <p:nvPr/>
        </p:nvSpPr>
        <p:spPr>
          <a:xfrm>
            <a:off x="7545288" y="2420888"/>
            <a:ext cx="432048" cy="122413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331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密碼的顯示與隱藏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56756" y="594928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JavaScript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AB83FFA2-5E31-B1F1-62AD-10B607C8F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6340" y="976230"/>
            <a:ext cx="7833318" cy="49055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14FFC851-DE6C-87CC-879A-4420690032E8}"/>
              </a:ext>
            </a:extLst>
          </p:cNvPr>
          <p:cNvSpPr/>
          <p:nvPr/>
        </p:nvSpPr>
        <p:spPr>
          <a:xfrm>
            <a:off x="7545288" y="2420888"/>
            <a:ext cx="432048" cy="122413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500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發送認證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324708" y="59492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PHPMAILER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6A215E6-7EF2-9EDC-E549-421288AAC9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8" r="15835" b="69660"/>
          <a:stretch/>
        </p:blipFill>
        <p:spPr>
          <a:xfrm>
            <a:off x="779809" y="1052736"/>
            <a:ext cx="8706422" cy="20162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D95A44D-098E-D11E-054A-A70362B5A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4" r="4181"/>
          <a:stretch/>
        </p:blipFill>
        <p:spPr>
          <a:xfrm>
            <a:off x="693510" y="3789040"/>
            <a:ext cx="8785428" cy="1844837"/>
          </a:xfrm>
          <a:prstGeom prst="rect">
            <a:avLst/>
          </a:prstGeom>
        </p:spPr>
      </p:pic>
      <p:sp>
        <p:nvSpPr>
          <p:cNvPr id="12" name="箭號: 向下 11">
            <a:extLst>
              <a:ext uri="{FF2B5EF4-FFF2-40B4-BE49-F238E27FC236}">
                <a16:creationId xmlns:a16="http://schemas.microsoft.com/office/drawing/2014/main" xmlns="" id="{ECDC968B-614C-EBDE-6436-79D86CDFE037}"/>
              </a:ext>
            </a:extLst>
          </p:cNvPr>
          <p:cNvSpPr/>
          <p:nvPr/>
        </p:nvSpPr>
        <p:spPr>
          <a:xfrm>
            <a:off x="4898994" y="2837576"/>
            <a:ext cx="468052" cy="157229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1563A3F1-6CB5-AD5B-3E2F-7B58104A4909}"/>
              </a:ext>
            </a:extLst>
          </p:cNvPr>
          <p:cNvSpPr/>
          <p:nvPr/>
        </p:nvSpPr>
        <p:spPr>
          <a:xfrm>
            <a:off x="1784648" y="4725274"/>
            <a:ext cx="6840760" cy="48509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836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發送認證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324708" y="59492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PHPMAILER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9DE8583-EB01-40EA-729E-F8B73AE6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73" y="1016732"/>
            <a:ext cx="917745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14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會員登入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身分認證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324708" y="59492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PHPMAILER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9DE8583-EB01-40EA-729E-F8B73AE6D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6" b="28358"/>
          <a:stretch/>
        </p:blipFill>
        <p:spPr>
          <a:xfrm>
            <a:off x="1066805" y="803690"/>
            <a:ext cx="7772387" cy="23488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16A816C-F309-32BB-EF4B-C8A0AE5A2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21084"/>
          <a:stretch/>
        </p:blipFill>
        <p:spPr>
          <a:xfrm>
            <a:off x="1066805" y="3429000"/>
            <a:ext cx="7772387" cy="2213174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xmlns="" id="{C6152D9C-30AA-1FBA-F865-9BA233AE08AD}"/>
              </a:ext>
            </a:extLst>
          </p:cNvPr>
          <p:cNvSpPr/>
          <p:nvPr/>
        </p:nvSpPr>
        <p:spPr>
          <a:xfrm>
            <a:off x="4736976" y="2446155"/>
            <a:ext cx="308273" cy="184694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878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會員登入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身分認證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324708" y="59492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PHPMAILER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9DE8583-EB01-40EA-729E-F8B73AE6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6" r="16566"/>
          <a:stretch/>
        </p:blipFill>
        <p:spPr>
          <a:xfrm>
            <a:off x="1066805" y="803690"/>
            <a:ext cx="7772387" cy="23488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2E71136C-6980-4220-8C9F-B4F06344E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43085" r="10770" b="8688"/>
          <a:stretch/>
        </p:blipFill>
        <p:spPr>
          <a:xfrm>
            <a:off x="1075522" y="3365920"/>
            <a:ext cx="7772387" cy="2511351"/>
          </a:xfrm>
          <a:prstGeom prst="rect">
            <a:avLst/>
          </a:prstGeom>
        </p:spPr>
      </p:pic>
      <p:sp>
        <p:nvSpPr>
          <p:cNvPr id="7" name="箭號: 向下 6">
            <a:extLst>
              <a:ext uri="{FF2B5EF4-FFF2-40B4-BE49-F238E27FC236}">
                <a16:creationId xmlns:a16="http://schemas.microsoft.com/office/drawing/2014/main" xmlns="" id="{C6152D9C-30AA-1FBA-F865-9BA233AE08AD}"/>
              </a:ext>
            </a:extLst>
          </p:cNvPr>
          <p:cNvSpPr/>
          <p:nvPr/>
        </p:nvSpPr>
        <p:spPr>
          <a:xfrm>
            <a:off x="4807580" y="2536204"/>
            <a:ext cx="308273" cy="226094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3DAD48D-1006-578F-259B-414E6955F6BF}"/>
              </a:ext>
            </a:extLst>
          </p:cNvPr>
          <p:cNvSpPr/>
          <p:nvPr/>
        </p:nvSpPr>
        <p:spPr>
          <a:xfrm>
            <a:off x="921386" y="2276872"/>
            <a:ext cx="8208078" cy="25933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49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會員登入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身分認證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3134798" y="5949280"/>
            <a:ext cx="363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9DE8583-EB01-40EA-729E-F8B73AE6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0" r="28960"/>
          <a:stretch/>
        </p:blipFill>
        <p:spPr>
          <a:xfrm>
            <a:off x="1066805" y="803690"/>
            <a:ext cx="7772387" cy="234887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56E6EF56-35C5-117D-17AF-5D6693DC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6" b="28358"/>
          <a:stretch/>
        </p:blipFill>
        <p:spPr>
          <a:xfrm>
            <a:off x="1066804" y="3360114"/>
            <a:ext cx="7772387" cy="2348879"/>
          </a:xfrm>
          <a:prstGeom prst="rect">
            <a:avLst/>
          </a:prstGeom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xmlns="" id="{E9D4E4B9-D431-0700-B7F0-533F58DABC83}"/>
              </a:ext>
            </a:extLst>
          </p:cNvPr>
          <p:cNvSpPr/>
          <p:nvPr/>
        </p:nvSpPr>
        <p:spPr>
          <a:xfrm>
            <a:off x="7041232" y="2574958"/>
            <a:ext cx="360040" cy="21501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64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開發技術與工具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User\OneDrive\桌面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552733"/>
            <a:ext cx="27037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OneDrive\桌面\ppt0718\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5783" r="59443" b="35081"/>
          <a:stretch/>
        </p:blipFill>
        <p:spPr bwMode="auto">
          <a:xfrm>
            <a:off x="4089497" y="3521741"/>
            <a:ext cx="1871615" cy="894637"/>
          </a:xfrm>
          <a:prstGeom prst="rect">
            <a:avLst/>
          </a:prstGeom>
          <a:noFill/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OneDrive\桌面\ppt0718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4226" r="25633" b="51547"/>
          <a:stretch/>
        </p:blipFill>
        <p:spPr bwMode="auto">
          <a:xfrm>
            <a:off x="4074632" y="4923528"/>
            <a:ext cx="2183648" cy="7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本地全端應用網站開發120D\大專\start_fitness\Maria\img\larave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77" y="5391944"/>
            <a:ext cx="2407827" cy="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OneDrive\桌面\ppt0718\1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27416" r="25625" b="19086"/>
          <a:stretch/>
        </p:blipFill>
        <p:spPr bwMode="auto">
          <a:xfrm>
            <a:off x="4074632" y="1986836"/>
            <a:ext cx="1973152" cy="1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OneDrive\桌面\ppt0718\04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49" b="94761" l="600" r="95600">
                        <a14:foregroundMark x1="18100" y1="27273" x2="42800" y2="33898"/>
                        <a14:foregroundMark x1="13000" y1="43297" x2="25000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5" b="4255"/>
          <a:stretch/>
        </p:blipFill>
        <p:spPr bwMode="auto">
          <a:xfrm>
            <a:off x="2000672" y="5003845"/>
            <a:ext cx="1475006" cy="9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OneDrive\桌面\ppt0718\05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0" b="17537"/>
          <a:stretch/>
        </p:blipFill>
        <p:spPr bwMode="auto">
          <a:xfrm>
            <a:off x="708771" y="3507854"/>
            <a:ext cx="246985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OneDrive\桌面\ppt0718\0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65" y="1849342"/>
            <a:ext cx="2398818" cy="6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OneDrive\桌面\ppt0718\0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22" y="3853790"/>
            <a:ext cx="2185305" cy="11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OneDrive\桌面\ppt0718\08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139" l="0" r="100000">
                        <a14:foregroundMark x1="16524" y1="61806" x2="10826" y2="62500"/>
                        <a14:foregroundMark x1="31909" y1="22917" x2="31624" y2="36111"/>
                        <a14:foregroundMark x1="47863" y1="17361" x2="48433" y2="27083"/>
                        <a14:foregroundMark x1="85755" y1="43750" x2="88319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58"/>
          <a:stretch/>
        </p:blipFill>
        <p:spPr bwMode="auto">
          <a:xfrm>
            <a:off x="7398070" y="2856255"/>
            <a:ext cx="1872208" cy="6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User\OneDrive\桌面\ppt0718\09.jp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92" b="89868" l="2703" r="97748">
                        <a14:foregroundMark x1="32883" y1="22026" x2="32883" y2="49780"/>
                        <a14:foregroundMark x1="66667" y1="24229" x2="70270" y2="53744"/>
                        <a14:foregroundMark x1="48649" y1="42731" x2="54054" y2="42291"/>
                        <a14:foregroundMark x1="48198" y1="31278" x2="52252" y2="31278"/>
                        <a14:foregroundMark x1="14414" y1="69604" x2="14865" y2="70044"/>
                        <a14:foregroundMark x1="24324" y1="72687" x2="24324" y2="72687"/>
                        <a14:foregroundMark x1="35586" y1="73128" x2="35586" y2="73128"/>
                        <a14:foregroundMark x1="45045" y1="73128" x2="45045" y2="73128"/>
                        <a14:foregroundMark x1="52703" y1="73568" x2="52703" y2="73568"/>
                        <a14:foregroundMark x1="63063" y1="72247" x2="63063" y2="72247"/>
                        <a14:foregroundMark x1="68468" y1="74890" x2="68468" y2="74890"/>
                        <a14:foregroundMark x1="81982" y1="76211" x2="81982" y2="76211"/>
                        <a14:foregroundMark x1="86937" y1="73128" x2="86937" y2="7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1" y="4808118"/>
            <a:ext cx="1304738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會員登入介面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3134798" y="5949280"/>
            <a:ext cx="363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339E935-71D4-24B9-2AA0-A0B58FF8C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0" t="12142" r="18199" b="12142"/>
          <a:stretch/>
        </p:blipFill>
        <p:spPr>
          <a:xfrm>
            <a:off x="776536" y="882376"/>
            <a:ext cx="8352928" cy="509324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EB57C9C1-7D16-02F4-E8AE-84497F1B2C2E}"/>
              </a:ext>
            </a:extLst>
          </p:cNvPr>
          <p:cNvSpPr txBox="1"/>
          <p:nvPr/>
        </p:nvSpPr>
        <p:spPr>
          <a:xfrm>
            <a:off x="7329264" y="3935667"/>
            <a:ext cx="1426958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帶入註冊的基本資料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A616F18-8BF2-3398-A9CA-7E9DBD7B1AE9}"/>
              </a:ext>
            </a:extLst>
          </p:cNvPr>
          <p:cNvSpPr/>
          <p:nvPr/>
        </p:nvSpPr>
        <p:spPr>
          <a:xfrm>
            <a:off x="2192322" y="2397722"/>
            <a:ext cx="6145054" cy="146332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xmlns="" id="{A6A2F846-A6C8-A450-28FE-DABB57CCA4F9}"/>
              </a:ext>
            </a:extLst>
          </p:cNvPr>
          <p:cNvGrpSpPr/>
          <p:nvPr/>
        </p:nvGrpSpPr>
        <p:grpSpPr>
          <a:xfrm>
            <a:off x="1424608" y="1660316"/>
            <a:ext cx="3780235" cy="387843"/>
            <a:chOff x="2350260" y="2266745"/>
            <a:chExt cx="3780235" cy="387843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xmlns="" id="{B4864A40-12AB-0A36-09D7-04E1B4EB9115}"/>
                </a:ext>
              </a:extLst>
            </p:cNvPr>
            <p:cNvSpPr txBox="1"/>
            <p:nvPr/>
          </p:nvSpPr>
          <p:spPr>
            <a:xfrm>
              <a:off x="4330295" y="2266745"/>
              <a:ext cx="1800200" cy="369332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chemeClr val="tx1">
                      <a:lumMod val="75000"/>
                    </a:schemeClr>
                  </a:solidFill>
                </a:rPr>
                <a:t>帶入帳號與身分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xmlns="" id="{124469C3-42C0-1FE2-C162-BBB95BB0E77B}"/>
                </a:ext>
              </a:extLst>
            </p:cNvPr>
            <p:cNvSpPr/>
            <p:nvPr/>
          </p:nvSpPr>
          <p:spPr>
            <a:xfrm>
              <a:off x="2350260" y="2285256"/>
              <a:ext cx="1800200" cy="369332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ash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479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會員登入後的導覽列變化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662238" y="5949280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xmlns="" id="{1FB29CA2-476E-3691-52C3-F1DAB3520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t="220" b="90100"/>
          <a:stretch/>
        </p:blipFill>
        <p:spPr>
          <a:xfrm>
            <a:off x="704528" y="2546446"/>
            <a:ext cx="8337376" cy="50405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C114A8D8-594A-D2C1-3FA7-B8CC1061C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b="90333"/>
          <a:stretch/>
        </p:blipFill>
        <p:spPr>
          <a:xfrm>
            <a:off x="704528" y="1458789"/>
            <a:ext cx="8337376" cy="50405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xmlns="" id="{576A711A-F89B-E69C-E3AC-35F97CA0B609}"/>
              </a:ext>
            </a:extLst>
          </p:cNvPr>
          <p:cNvSpPr txBox="1"/>
          <p:nvPr/>
        </p:nvSpPr>
        <p:spPr>
          <a:xfrm>
            <a:off x="704528" y="1058587"/>
            <a:ext cx="108011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登入前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xmlns="" id="{E785FB60-1679-D57E-36E4-42F1420ACC13}"/>
              </a:ext>
            </a:extLst>
          </p:cNvPr>
          <p:cNvSpPr txBox="1"/>
          <p:nvPr/>
        </p:nvSpPr>
        <p:spPr>
          <a:xfrm>
            <a:off x="721718" y="2123564"/>
            <a:ext cx="1080119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登入後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xmlns="" id="{DA7BFB0D-5FE0-CAE8-53BF-90C2BEAC5B4F}"/>
              </a:ext>
            </a:extLst>
          </p:cNvPr>
          <p:cNvGrpSpPr/>
          <p:nvPr/>
        </p:nvGrpSpPr>
        <p:grpSpPr>
          <a:xfrm>
            <a:off x="1589775" y="3596350"/>
            <a:ext cx="3109990" cy="2013808"/>
            <a:chOff x="848543" y="3600939"/>
            <a:chExt cx="3109990" cy="2013808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xmlns="" id="{4F56519C-080F-FBC3-CA26-D08F0CCB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43" y="3600939"/>
              <a:ext cx="3109990" cy="1460178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xmlns="" id="{B5DE87BD-47DD-C76F-75D2-8BA3A06CC5CD}"/>
                </a:ext>
              </a:extLst>
            </p:cNvPr>
            <p:cNvSpPr txBox="1"/>
            <p:nvPr/>
          </p:nvSpPr>
          <p:spPr>
            <a:xfrm>
              <a:off x="1863478" y="5245415"/>
              <a:ext cx="108011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/>
                <a:t>登入前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xmlns="" id="{1CAF4255-D142-43BC-FE29-FDC0345C7A11}"/>
              </a:ext>
            </a:extLst>
          </p:cNvPr>
          <p:cNvGrpSpPr/>
          <p:nvPr/>
        </p:nvGrpSpPr>
        <p:grpSpPr>
          <a:xfrm>
            <a:off x="5292161" y="3606484"/>
            <a:ext cx="2750360" cy="2003674"/>
            <a:chOff x="5292161" y="3606484"/>
            <a:chExt cx="2750360" cy="2003674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xmlns="" id="{FE8BB8F3-DB63-A1C0-FB10-77CDB8063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161" y="3606484"/>
              <a:ext cx="2750360" cy="1469370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xmlns="" id="{ED83879C-A0ED-E10B-2730-99FE4B5F2E9C}"/>
                </a:ext>
              </a:extLst>
            </p:cNvPr>
            <p:cNvSpPr txBox="1"/>
            <p:nvPr/>
          </p:nvSpPr>
          <p:spPr>
            <a:xfrm>
              <a:off x="6127281" y="5240826"/>
              <a:ext cx="1080119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ysClr val="windowText" lastClr="000000"/>
                  </a:solidFill>
                </a:rPr>
                <a:t>登入後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158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修改會員資料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662238" y="5949280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2CC2D437-4259-02E9-18BD-11D3B8DB5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2113" r="18248" b="33932"/>
          <a:stretch/>
        </p:blipFill>
        <p:spPr>
          <a:xfrm>
            <a:off x="785253" y="764704"/>
            <a:ext cx="8335494" cy="362674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63973EA1-9D43-64C9-C1B8-0E4312B5F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954" y="4558630"/>
            <a:ext cx="4581525" cy="1390650"/>
          </a:xfrm>
          <a:prstGeom prst="rect">
            <a:avLst/>
          </a:prstGeom>
        </p:spPr>
      </p:pic>
      <p:sp>
        <p:nvSpPr>
          <p:cNvPr id="20" name="箭號: 向下 19">
            <a:extLst>
              <a:ext uri="{FF2B5EF4-FFF2-40B4-BE49-F238E27FC236}">
                <a16:creationId xmlns:a16="http://schemas.microsoft.com/office/drawing/2014/main" xmlns="" id="{B921DE4F-EAA1-8AAC-0552-2832B1012557}"/>
              </a:ext>
            </a:extLst>
          </p:cNvPr>
          <p:cNvSpPr/>
          <p:nvPr/>
        </p:nvSpPr>
        <p:spPr>
          <a:xfrm>
            <a:off x="4982716" y="4068788"/>
            <a:ext cx="262176" cy="90872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325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修改密碼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(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舊密碼驗證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)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662238" y="5949280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06FE8B0-A624-56FD-BA8E-E0F48011B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8" t="10652" r="18073" b="38952"/>
          <a:stretch/>
        </p:blipFill>
        <p:spPr>
          <a:xfrm>
            <a:off x="784800" y="763200"/>
            <a:ext cx="8335494" cy="338437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F5C2B484-AD55-C026-7745-4E6B20FEA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" t="5215" r="2935" b="5215"/>
          <a:stretch/>
        </p:blipFill>
        <p:spPr>
          <a:xfrm>
            <a:off x="2671200" y="4557600"/>
            <a:ext cx="4581525" cy="1390651"/>
          </a:xfrm>
          <a:prstGeom prst="rect">
            <a:avLst/>
          </a:prstGeom>
        </p:spPr>
      </p:pic>
      <p:sp>
        <p:nvSpPr>
          <p:cNvPr id="20" name="箭號: 向下 19">
            <a:extLst>
              <a:ext uri="{FF2B5EF4-FFF2-40B4-BE49-F238E27FC236}">
                <a16:creationId xmlns:a16="http://schemas.microsoft.com/office/drawing/2014/main" xmlns="" id="{B921DE4F-EAA1-8AAC-0552-2832B1012557}"/>
              </a:ext>
            </a:extLst>
          </p:cNvPr>
          <p:cNvSpPr/>
          <p:nvPr/>
        </p:nvSpPr>
        <p:spPr>
          <a:xfrm>
            <a:off x="4982716" y="4068788"/>
            <a:ext cx="262176" cy="90872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7B74F890-DEFD-8D7D-3B99-CA16C8870AD5}"/>
              </a:ext>
            </a:extLst>
          </p:cNvPr>
          <p:cNvSpPr txBox="1"/>
          <p:nvPr/>
        </p:nvSpPr>
        <p:spPr>
          <a:xfrm>
            <a:off x="3080792" y="1974150"/>
            <a:ext cx="1613892" cy="36933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75000"/>
                  </a:schemeClr>
                </a:solidFill>
              </a:rPr>
              <a:t>輸入錯誤密碼</a:t>
            </a:r>
          </a:p>
        </p:txBody>
      </p:sp>
    </p:spTree>
    <p:extLst>
      <p:ext uri="{BB962C8B-B14F-4D97-AF65-F5344CB8AC3E}">
        <p14:creationId xmlns:p14="http://schemas.microsoft.com/office/powerpoint/2010/main" val="1783246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會員登出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662238" y="5949280"/>
            <a:ext cx="458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FE8BB8F3-DB63-A1C0-FB10-77CDB8063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48" y="1108921"/>
            <a:ext cx="2750360" cy="146937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5EA6337-58C0-5D7A-BC25-FAA2A7C2A8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2666" r="49752" b="63265"/>
          <a:stretch/>
        </p:blipFill>
        <p:spPr>
          <a:xfrm>
            <a:off x="1751087" y="3022891"/>
            <a:ext cx="6691673" cy="2532020"/>
          </a:xfrm>
          <a:prstGeom prst="rect">
            <a:avLst/>
          </a:prstGeom>
        </p:spPr>
      </p:pic>
      <p:sp>
        <p:nvSpPr>
          <p:cNvPr id="17" name="箭號: 向下 16">
            <a:extLst>
              <a:ext uri="{FF2B5EF4-FFF2-40B4-BE49-F238E27FC236}">
                <a16:creationId xmlns:a16="http://schemas.microsoft.com/office/drawing/2014/main" xmlns="" id="{F076369C-B41B-E312-43A6-E9B32394F392}"/>
              </a:ext>
            </a:extLst>
          </p:cNvPr>
          <p:cNvSpPr/>
          <p:nvPr/>
        </p:nvSpPr>
        <p:spPr>
          <a:xfrm>
            <a:off x="3872880" y="2348880"/>
            <a:ext cx="288032" cy="115212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2F47A823-5074-BA48-5F5E-9F4F5FB39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136" y="1108921"/>
            <a:ext cx="3109990" cy="1460178"/>
          </a:xfrm>
          <a:prstGeom prst="rect">
            <a:avLst/>
          </a:prstGeom>
        </p:spPr>
      </p:pic>
      <p:sp>
        <p:nvSpPr>
          <p:cNvPr id="29" name="箭號: 向下 28">
            <a:extLst>
              <a:ext uri="{FF2B5EF4-FFF2-40B4-BE49-F238E27FC236}">
                <a16:creationId xmlns:a16="http://schemas.microsoft.com/office/drawing/2014/main" xmlns="" id="{392F751F-586B-AEB3-BCAC-FFF5EFC7ED2A}"/>
              </a:ext>
            </a:extLst>
          </p:cNvPr>
          <p:cNvSpPr/>
          <p:nvPr/>
        </p:nvSpPr>
        <p:spPr>
          <a:xfrm rot="16200000">
            <a:off x="4995618" y="1139115"/>
            <a:ext cx="332757" cy="145421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xmlns="" id="{C6AE70AF-C7EC-E22D-350D-FF5B38E7C9E6}"/>
              </a:ext>
            </a:extLst>
          </p:cNvPr>
          <p:cNvSpPr/>
          <p:nvPr/>
        </p:nvSpPr>
        <p:spPr>
          <a:xfrm>
            <a:off x="3584848" y="1362512"/>
            <a:ext cx="864096" cy="9863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787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結帳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頁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080792" y="4365104"/>
            <a:ext cx="3744416" cy="13681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報告者</a:t>
            </a:r>
            <a:r>
              <a:rPr lang="en-US" altLang="zh-TW" sz="3600" b="1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TW" altLang="en-US" sz="3600" b="1">
                <a:solidFill>
                  <a:schemeClr val="bg2">
                    <a:lumMod val="25000"/>
                  </a:schemeClr>
                </a:solidFill>
              </a:rPr>
              <a:t>蔡佳樺</a:t>
            </a:r>
            <a:endParaRPr lang="en-US" altLang="zh-TW" sz="2400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2101145" y="1844824"/>
            <a:ext cx="4542927" cy="237626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b="1"/>
              <a:t>註冊好帳號密碼的</a:t>
            </a:r>
            <a:r>
              <a:rPr lang="zh-TW" altLang="en-US" sz="3200" b="1">
                <a:solidFill>
                  <a:srgbClr val="FFC000"/>
                </a:solidFill>
              </a:rPr>
              <a:t>春嬌</a:t>
            </a:r>
            <a:endParaRPr lang="zh-TW" altLang="en-US" sz="2400" b="1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400" b="1"/>
              <a:t>就點擊導覽列的購物車畫面來進行結帳</a:t>
            </a:r>
          </a:p>
          <a:p>
            <a:pPr algn="ctr"/>
            <a:endParaRPr lang="zh-TW" altLang="en-US"/>
          </a:p>
        </p:txBody>
      </p:sp>
      <p:pic>
        <p:nvPicPr>
          <p:cNvPr id="10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72" y="2369036"/>
            <a:ext cx="1119026" cy="111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23801" y="120099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結帳頁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2" name="結帳頁面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200" y="1028819"/>
            <a:ext cx="9129600" cy="48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購物車系統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080792" y="4365104"/>
            <a:ext cx="3744416" cy="13681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報告者</a:t>
            </a:r>
            <a:r>
              <a:rPr lang="en-US" altLang="zh-TW" sz="3600" b="1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林宜芬</a:t>
            </a:r>
            <a:endParaRPr lang="en-US" altLang="zh-TW" sz="2400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2144688" y="1863079"/>
            <a:ext cx="5760640" cy="237626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b="1" smtClean="0"/>
              <a:t>購物</a:t>
            </a:r>
            <a:r>
              <a:rPr lang="zh-TW" altLang="en-US" sz="2400" b="1"/>
              <a:t>完成後</a:t>
            </a:r>
            <a:r>
              <a:rPr lang="zh-TW" altLang="en-US" sz="2400" b="1" smtClean="0"/>
              <a:t>的</a:t>
            </a:r>
            <a:r>
              <a:rPr lang="zh-TW" altLang="en-US" sz="3600" b="1" smtClean="0"/>
              <a:t> </a:t>
            </a:r>
            <a:r>
              <a:rPr lang="zh-TW" altLang="en-US" sz="3600" b="1" smtClean="0">
                <a:solidFill>
                  <a:srgbClr val="FFC000"/>
                </a:solidFill>
              </a:rPr>
              <a:t>春</a:t>
            </a:r>
            <a:r>
              <a:rPr lang="zh-TW" altLang="en-US" sz="3600" b="1">
                <a:solidFill>
                  <a:srgbClr val="FFC000"/>
                </a:solidFill>
              </a:rPr>
              <a:t>嬌</a:t>
            </a:r>
            <a:r>
              <a:rPr lang="zh-TW" altLang="en-US" sz="2400" b="1" smtClean="0"/>
              <a:t>，</a:t>
            </a:r>
            <a:r>
              <a:rPr lang="zh-TW" altLang="en-US" sz="2400" b="1"/>
              <a:t>可以到會員系統裡面的訂單管理瀏覽訂單。</a:t>
            </a:r>
          </a:p>
          <a:p>
            <a:pPr>
              <a:lnSpc>
                <a:spcPct val="150000"/>
              </a:lnSpc>
            </a:pPr>
            <a:endParaRPr lang="en-US" altLang="zh-TW" sz="2400" b="1" smtClean="0"/>
          </a:p>
          <a:p>
            <a:pPr algn="ctr"/>
            <a:endParaRPr lang="zh-TW" altLang="en-US"/>
          </a:p>
        </p:txBody>
      </p:sp>
      <p:pic>
        <p:nvPicPr>
          <p:cNvPr id="10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2783706"/>
            <a:ext cx="1119026" cy="111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會員訂單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540732" y="5949280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D6F67D62-20D2-AD0F-FA5E-AAD8BF01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9899" r="18016" b="11283"/>
          <a:stretch/>
        </p:blipFill>
        <p:spPr>
          <a:xfrm>
            <a:off x="956556" y="864620"/>
            <a:ext cx="7992888" cy="50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36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會員訂單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622630" y="5949280"/>
            <a:ext cx="666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Bootstrap-collapse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D276837D-4927-1153-4D6C-27E9B8399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9" t="9957" r="18211" b="11807"/>
          <a:stretch/>
        </p:blipFill>
        <p:spPr>
          <a:xfrm>
            <a:off x="956556" y="864000"/>
            <a:ext cx="7992888" cy="50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8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12474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382845"/>
            <a:ext cx="1157791" cy="912688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165" y="5461550"/>
            <a:ext cx="1029307" cy="762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標題 3"/>
          <p:cNvSpPr txBox="1">
            <a:spLocks/>
          </p:cNvSpPr>
          <p:nvPr/>
        </p:nvSpPr>
        <p:spPr>
          <a:xfrm>
            <a:off x="703821" y="18864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動機目的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與</a:t>
            </a:r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客群</a:t>
            </a: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 bwMode="ltGray">
          <a:xfrm>
            <a:off x="1856656" y="2276872"/>
            <a:ext cx="7344816" cy="3822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ClrTx/>
              <a:buFont typeface="Wingdings" pitchFamily="2" charset="2"/>
              <a:buChar char="Ø"/>
            </a:pPr>
            <a:r>
              <a:rPr lang="zh-TW" altLang="en-US" dirty="0">
                <a:solidFill>
                  <a:schemeClr val="accent4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</a:t>
            </a:r>
            <a:r>
              <a:rPr lang="en-US" altLang="zh-TW" dirty="0">
                <a:solidFill>
                  <a:schemeClr val="accent4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</a:p>
          <a:p>
            <a:pPr marL="0" indent="0">
              <a:lnSpc>
                <a:spcPts val="3600"/>
              </a:lnSpc>
              <a:buClrTx/>
              <a:buNone/>
            </a:pPr>
            <a:r>
              <a:rPr lang="zh-TW" altLang="en-US" smtClean="0">
                <a:solidFill>
                  <a:schemeClr val="tx1"/>
                </a:solidFill>
              </a:rPr>
              <a:t>      樣</a:t>
            </a:r>
            <a:r>
              <a:rPr lang="zh-TW" altLang="en-US" dirty="0">
                <a:solidFill>
                  <a:schemeClr val="tx1"/>
                </a:solidFill>
              </a:rPr>
              <a:t>貌、健身與營養飲食的追求</a:t>
            </a:r>
            <a:r>
              <a:rPr lang="zh-TW" altLang="en-US" smtClean="0">
                <a:solidFill>
                  <a:schemeClr val="tx1"/>
                </a:solidFill>
              </a:rPr>
              <a:t>越來越多</a:t>
            </a:r>
            <a:endParaRPr lang="en-US" altLang="zh-TW" sz="1000" dirty="0" smtClean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ClrTx/>
              <a:buFont typeface="Wingdings" pitchFamily="2" charset="2"/>
              <a:buChar char="Ø"/>
            </a:pPr>
            <a:r>
              <a:rPr lang="zh-TW" altLang="en-US" dirty="0" smtClean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目的</a:t>
            </a:r>
            <a:r>
              <a:rPr lang="en-US" altLang="zh-TW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</a:p>
          <a:p>
            <a:pPr marL="0" indent="0">
              <a:lnSpc>
                <a:spcPts val="3600"/>
              </a:lnSpc>
              <a:buClrTx/>
              <a:buNone/>
            </a:pPr>
            <a:r>
              <a:rPr lang="zh-TW" altLang="en-US" smtClean="0">
                <a:solidFill>
                  <a:schemeClr val="tx1"/>
                </a:solidFill>
              </a:rPr>
              <a:t>    </a:t>
            </a:r>
            <a:r>
              <a:rPr lang="zh-TW" altLang="en-US">
                <a:solidFill>
                  <a:schemeClr val="tx1"/>
                </a:solidFill>
              </a:rPr>
              <a:t> </a:t>
            </a:r>
            <a:r>
              <a:rPr lang="zh-TW" altLang="en-US" smtClean="0">
                <a:solidFill>
                  <a:schemeClr val="tx1"/>
                </a:solidFill>
              </a:rPr>
              <a:t> 健身</a:t>
            </a:r>
            <a:r>
              <a:rPr lang="zh-TW" altLang="en-US">
                <a:solidFill>
                  <a:schemeClr val="tx1"/>
                </a:solidFill>
              </a:rPr>
              <a:t>初學者開創</a:t>
            </a:r>
            <a:r>
              <a:rPr lang="zh-TW" altLang="en-US" dirty="0" smtClean="0">
                <a:solidFill>
                  <a:schemeClr val="tx1"/>
                </a:solidFill>
              </a:rPr>
              <a:t>資訊</a:t>
            </a:r>
            <a:r>
              <a:rPr lang="zh-TW" altLang="en-US">
                <a:solidFill>
                  <a:schemeClr val="tx1"/>
                </a:solidFill>
              </a:rPr>
              <a:t>整合</a:t>
            </a:r>
            <a:r>
              <a:rPr lang="zh-TW" altLang="en-US" smtClean="0">
                <a:solidFill>
                  <a:schemeClr val="tx1"/>
                </a:solidFill>
              </a:rPr>
              <a:t>平台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ClrTx/>
              <a:buFont typeface="Wingdings" pitchFamily="2" charset="2"/>
              <a:buChar char="Ø"/>
            </a:pPr>
            <a:r>
              <a:rPr lang="zh-TW" altLang="en-US" dirty="0">
                <a:solidFill>
                  <a:srgbClr val="FF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  <a:r>
              <a:rPr lang="en-US" altLang="zh-TW" dirty="0">
                <a:solidFill>
                  <a:srgbClr val="FF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</a:p>
          <a:p>
            <a:pPr marL="0" indent="0">
              <a:lnSpc>
                <a:spcPts val="3600"/>
              </a:lnSpc>
              <a:buClrTx/>
              <a:buNone/>
            </a:pPr>
            <a:r>
              <a:rPr lang="zh-TW" altLang="en-US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   </a:t>
            </a:r>
            <a:r>
              <a:rPr lang="zh-TW" altLang="en-US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 </a:t>
            </a:r>
            <a:r>
              <a:rPr lang="zh-TW" altLang="en-US" smtClean="0">
                <a:solidFill>
                  <a:schemeClr val="tx1"/>
                </a:solidFill>
              </a:rPr>
              <a:t>想要</a:t>
            </a:r>
            <a:r>
              <a:rPr lang="zh-TW" altLang="en-US" dirty="0">
                <a:solidFill>
                  <a:schemeClr val="tx1"/>
                </a:solidFill>
              </a:rPr>
              <a:t>踏出第一步</a:t>
            </a:r>
            <a:r>
              <a:rPr lang="zh-TW" altLang="en-US">
                <a:solidFill>
                  <a:schemeClr val="tx1"/>
                </a:solidFill>
              </a:rPr>
              <a:t>的健身新手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lnSpc>
                <a:spcPts val="3600"/>
              </a:lnSpc>
              <a:buClrTx/>
              <a:buNone/>
            </a:pP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 bwMode="ltGray">
          <a:xfrm>
            <a:off x="1625554" y="4509120"/>
            <a:ext cx="6495797" cy="1791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ClrTx/>
              <a:buFont typeface="Wingdings" pitchFamily="2" charset="2"/>
              <a:buChar char="Ø"/>
            </a:pP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購物車系統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080792" y="4627144"/>
            <a:ext cx="3744416" cy="13681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報告者</a:t>
            </a:r>
            <a:r>
              <a:rPr lang="en-US" altLang="zh-TW" sz="3600" b="1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林宜芬</a:t>
            </a:r>
            <a:endParaRPr lang="en-US" altLang="zh-TW" sz="2400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2144688" y="1863079"/>
            <a:ext cx="6192688" cy="237626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3600" b="1" smtClean="0">
                <a:solidFill>
                  <a:srgbClr val="FFC000"/>
                </a:solidFill>
              </a:rPr>
              <a:t>春嬌 </a:t>
            </a:r>
            <a:r>
              <a:rPr lang="zh-TW" altLang="en-US" sz="2400" b="1" smtClean="0"/>
              <a:t>因為</a:t>
            </a:r>
            <a:r>
              <a:rPr lang="zh-TW" altLang="en-US" sz="2400" b="1"/>
              <a:t>看完</a:t>
            </a:r>
            <a:r>
              <a:rPr lang="en-US" altLang="zh-TW" sz="2400" b="1"/>
              <a:t>inbody</a:t>
            </a:r>
            <a:r>
              <a:rPr lang="zh-TW" altLang="en-US" sz="2400" b="1"/>
              <a:t>的介紹後</a:t>
            </a:r>
          </a:p>
          <a:p>
            <a:pPr>
              <a:lnSpc>
                <a:spcPct val="150000"/>
              </a:lnSpc>
            </a:pPr>
            <a:r>
              <a:rPr lang="zh-TW" altLang="en-US" sz="2400" b="1"/>
              <a:t>決定想來找離家裡最近的健身房預約測量</a:t>
            </a:r>
          </a:p>
          <a:p>
            <a:pPr>
              <a:lnSpc>
                <a:spcPct val="150000"/>
              </a:lnSpc>
            </a:pPr>
            <a:r>
              <a:rPr lang="zh-TW" altLang="en-US" sz="2400" b="1"/>
              <a:t>順便參觀健身房的環境</a:t>
            </a:r>
          </a:p>
          <a:p>
            <a:pPr>
              <a:lnSpc>
                <a:spcPct val="150000"/>
              </a:lnSpc>
            </a:pPr>
            <a:r>
              <a:rPr lang="zh-TW" altLang="en-US" sz="2400" b="1"/>
              <a:t>於是點進了健身地圖</a:t>
            </a:r>
          </a:p>
          <a:p>
            <a:pPr algn="ctr"/>
            <a:endParaRPr lang="zh-TW" altLang="en-US"/>
          </a:p>
        </p:txBody>
      </p:sp>
      <p:pic>
        <p:nvPicPr>
          <p:cNvPr id="10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95" y="3119911"/>
            <a:ext cx="1119026" cy="111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9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健身地圖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730642" y="5949280"/>
            <a:ext cx="64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 JavaScript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0E10EAA-BFE2-B9F6-0CD1-7B41F5BB1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1" y="1128253"/>
            <a:ext cx="9335858" cy="460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05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健身地圖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選取行政區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730642" y="5949280"/>
            <a:ext cx="64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 JavaScript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DAAA2F0-E71D-2480-24E5-66C0B7CBF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52"/>
          <a:stretch/>
        </p:blipFill>
        <p:spPr>
          <a:xfrm>
            <a:off x="4807100" y="1074837"/>
            <a:ext cx="4826420" cy="45760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388AA399-35B6-2A5F-06F4-6B36403D1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074837"/>
            <a:ext cx="3958117" cy="12961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002E0DC-3E9B-BDF0-1B48-9F7BBE5EDFE5}"/>
              </a:ext>
            </a:extLst>
          </p:cNvPr>
          <p:cNvSpPr/>
          <p:nvPr/>
        </p:nvSpPr>
        <p:spPr>
          <a:xfrm>
            <a:off x="2072680" y="1556792"/>
            <a:ext cx="1656184" cy="39559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DFF02979-28A4-B7D9-9661-F77F4B5BE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433" y="3234816"/>
            <a:ext cx="3956058" cy="2295872"/>
          </a:xfrm>
          <a:prstGeom prst="rect">
            <a:avLst/>
          </a:prstGeom>
        </p:spPr>
      </p:pic>
      <p:sp>
        <p:nvSpPr>
          <p:cNvPr id="15" name="箭號: 向下 14">
            <a:extLst>
              <a:ext uri="{FF2B5EF4-FFF2-40B4-BE49-F238E27FC236}">
                <a16:creationId xmlns:a16="http://schemas.microsoft.com/office/drawing/2014/main" xmlns="" id="{1796ED9D-B62F-FD50-B93A-800AE359F7AC}"/>
              </a:ext>
            </a:extLst>
          </p:cNvPr>
          <p:cNvSpPr/>
          <p:nvPr/>
        </p:nvSpPr>
        <p:spPr>
          <a:xfrm>
            <a:off x="2769684" y="2132856"/>
            <a:ext cx="239100" cy="194421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xmlns="" id="{2D21F0FC-6660-8EDD-0271-CCF93B7D8FBE}"/>
              </a:ext>
            </a:extLst>
          </p:cNvPr>
          <p:cNvSpPr/>
          <p:nvPr/>
        </p:nvSpPr>
        <p:spPr>
          <a:xfrm rot="17743191">
            <a:off x="5258428" y="955408"/>
            <a:ext cx="239100" cy="319817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52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健身地圖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-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選取健身房顯示詳情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730642" y="5949280"/>
            <a:ext cx="64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 JavaScript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81DAB8E-6D87-151D-2743-28D83E9DB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44" y="1052736"/>
            <a:ext cx="5101490" cy="47525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E1A8A69-44B3-3EB5-5285-0DDB3011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272481"/>
            <a:ext cx="4101060" cy="133373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95A02183-271E-0D9A-A81B-7A9DEC0F833A}"/>
              </a:ext>
            </a:extLst>
          </p:cNvPr>
          <p:cNvSpPr/>
          <p:nvPr/>
        </p:nvSpPr>
        <p:spPr>
          <a:xfrm>
            <a:off x="200472" y="3191335"/>
            <a:ext cx="4101060" cy="36933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913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也可透過點取地圖圖標獲得詳情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730642" y="5949280"/>
            <a:ext cx="64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 JavaScript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40FDCA3-AEAA-5AFF-141C-BC31B2481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0" y="1049939"/>
            <a:ext cx="8611121" cy="47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80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依照預約數量顯示圖標顏色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730642" y="5949280"/>
            <a:ext cx="644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 JavaScript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40FDCA3-AEAA-5AFF-141C-BC31B2481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"/>
          <a:stretch/>
        </p:blipFill>
        <p:spPr>
          <a:xfrm>
            <a:off x="416496" y="1052736"/>
            <a:ext cx="4672901" cy="461410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12363A9-13A9-C527-F8C6-086148AB8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14" y="2969986"/>
            <a:ext cx="4271789" cy="4590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CDE340B-95EE-CF14-CEA3-1A64E6F68EE2}"/>
              </a:ext>
            </a:extLst>
          </p:cNvPr>
          <p:cNvSpPr/>
          <p:nvPr/>
        </p:nvSpPr>
        <p:spPr>
          <a:xfrm>
            <a:off x="1136576" y="2996952"/>
            <a:ext cx="1296144" cy="43204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131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預約</a:t>
            </a:r>
            <a:r>
              <a:rPr lang="en-US" altLang="zh-TW" sz="4000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inbody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檢測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397605" y="5949280"/>
            <a:ext cx="711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jQuery-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ui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-dialog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93A092B2-5893-BA76-FC25-79A6BA69E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4" y="1916832"/>
            <a:ext cx="3456385" cy="27960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086D9761-860C-F93E-0DD4-F561F1DB0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52" y="871734"/>
            <a:ext cx="4878542" cy="4886213"/>
          </a:xfrm>
          <a:prstGeom prst="rect">
            <a:avLst/>
          </a:prstGeom>
        </p:spPr>
      </p:pic>
      <p:sp>
        <p:nvSpPr>
          <p:cNvPr id="11" name="箭號: 向下 10">
            <a:extLst>
              <a:ext uri="{FF2B5EF4-FFF2-40B4-BE49-F238E27FC236}">
                <a16:creationId xmlns:a16="http://schemas.microsoft.com/office/drawing/2014/main" xmlns="" id="{98447B90-E8E1-DE8E-BEBD-1335A8131EF6}"/>
              </a:ext>
            </a:extLst>
          </p:cNvPr>
          <p:cNvSpPr/>
          <p:nvPr/>
        </p:nvSpPr>
        <p:spPr>
          <a:xfrm rot="16200000">
            <a:off x="3494135" y="2609490"/>
            <a:ext cx="432048" cy="2503117"/>
          </a:xfrm>
          <a:prstGeom prst="downArrow">
            <a:avLst>
              <a:gd name="adj1" fmla="val 50000"/>
              <a:gd name="adj2" fmla="val 129788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E1649FB2-D6E0-80C5-7088-10131300DF79}"/>
              </a:ext>
            </a:extLst>
          </p:cNvPr>
          <p:cNvSpPr/>
          <p:nvPr/>
        </p:nvSpPr>
        <p:spPr>
          <a:xfrm>
            <a:off x="906070" y="3573016"/>
            <a:ext cx="1552530" cy="64807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477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預約</a:t>
            </a:r>
            <a:r>
              <a:rPr lang="en-US" altLang="zh-TW" sz="4000" dirty="0" err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inbody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檢測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820652" y="5949280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 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E88E0DC2-E7A3-488D-F9F2-49F3C8D15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10235" r="11968" b="21422"/>
          <a:stretch/>
        </p:blipFill>
        <p:spPr>
          <a:xfrm>
            <a:off x="651600" y="1918800"/>
            <a:ext cx="3473551" cy="279601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4CB868F7-C859-C884-F4AD-D6FBEA87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-183" r="10727" b="174"/>
          <a:stretch/>
        </p:blipFill>
        <p:spPr>
          <a:xfrm>
            <a:off x="4520951" y="871733"/>
            <a:ext cx="4878543" cy="4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5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後臺管理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3080792" y="4437112"/>
            <a:ext cx="3744416" cy="13681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報告者</a:t>
            </a:r>
            <a:r>
              <a:rPr lang="en-US" altLang="zh-TW" sz="3600" b="1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zh-TW" altLang="en-US" sz="3600" b="1" smtClean="0">
                <a:solidFill>
                  <a:schemeClr val="bg2">
                    <a:lumMod val="25000"/>
                  </a:schemeClr>
                </a:solidFill>
              </a:rPr>
              <a:t>賴威宇</a:t>
            </a:r>
            <a:endParaRPr lang="en-US" altLang="zh-TW" sz="2400" b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圓角矩形 11"/>
          <p:cNvSpPr/>
          <p:nvPr/>
        </p:nvSpPr>
        <p:spPr>
          <a:xfrm>
            <a:off x="1829385" y="1772816"/>
            <a:ext cx="5372135" cy="2376264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TW" altLang="en-US" sz="2400" b="1" smtClean="0"/>
              <a:t>祝福</a:t>
            </a:r>
            <a:r>
              <a:rPr lang="zh-TW" altLang="en-US" sz="3200" b="1">
                <a:solidFill>
                  <a:srgbClr val="FFC000"/>
                </a:solidFill>
              </a:rPr>
              <a:t>春嬌</a:t>
            </a:r>
            <a:r>
              <a:rPr lang="zh-TW" altLang="en-US" sz="2400" b="1" smtClean="0"/>
              <a:t>早日</a:t>
            </a:r>
            <a:r>
              <a:rPr lang="zh-TW" altLang="en-US" sz="2400" b="1"/>
              <a:t>找到心目中的志明</a:t>
            </a:r>
            <a:r>
              <a:rPr lang="en-US" altLang="zh-TW" sz="2400" b="1"/>
              <a:t>!</a:t>
            </a:r>
          </a:p>
          <a:p>
            <a:pPr>
              <a:lnSpc>
                <a:spcPct val="150000"/>
              </a:lnSpc>
            </a:pPr>
            <a:r>
              <a:rPr lang="zh-TW" altLang="en-US" sz="2400" b="1"/>
              <a:t>接著來</a:t>
            </a:r>
            <a:r>
              <a:rPr lang="zh-TW" altLang="en-US" sz="2400" b="1" smtClean="0"/>
              <a:t>看看</a:t>
            </a:r>
            <a:endParaRPr lang="zh-TW" altLang="en-US" sz="2400" b="1"/>
          </a:p>
          <a:p>
            <a:pPr>
              <a:lnSpc>
                <a:spcPct val="150000"/>
              </a:lnSpc>
            </a:pPr>
            <a:r>
              <a:rPr lang="zh-TW" altLang="en-US" sz="2400" b="1"/>
              <a:t>動吃動吃網頁的後台管理</a:t>
            </a:r>
            <a:endParaRPr lang="zh-TW" altLang="en-US"/>
          </a:p>
        </p:txBody>
      </p:sp>
      <p:pic>
        <p:nvPicPr>
          <p:cNvPr id="10" name="Picture 4" descr="D:\本地全端應用網站開發120D\大專\start_fitness\Maria\gameIMG\girl_1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007" y="2931131"/>
            <a:ext cx="1119026" cy="111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07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7D919923-6A10-1B44-2D76-E0F03F43868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9488" b="7734"/>
          <a:stretch/>
        </p:blipFill>
        <p:spPr>
          <a:xfrm>
            <a:off x="381000" y="1556792"/>
            <a:ext cx="9144000" cy="44640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288032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登入畫面</a:t>
            </a:r>
          </a:p>
        </p:txBody>
      </p:sp>
    </p:spTree>
    <p:extLst>
      <p:ext uri="{BB962C8B-B14F-4D97-AF65-F5344CB8AC3E}">
        <p14:creationId xmlns:p14="http://schemas.microsoft.com/office/powerpoint/2010/main" val="12258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網站架構圖</a:t>
            </a:r>
          </a:p>
        </p:txBody>
      </p:sp>
      <p:pic>
        <p:nvPicPr>
          <p:cNvPr id="1026" name="Picture 2" descr="C:\Users\User\OneDrive\文件\16581337827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3" y="1196752"/>
            <a:ext cx="9096183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C29781B-C799-C167-7FDE-960B5AD46F0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7234" b="4567"/>
          <a:stretch/>
        </p:blipFill>
        <p:spPr>
          <a:xfrm>
            <a:off x="374773" y="1467437"/>
            <a:ext cx="9144000" cy="44640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17574" y="116632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會員管理頁</a:t>
            </a:r>
          </a:p>
        </p:txBody>
      </p:sp>
    </p:spTree>
    <p:extLst>
      <p:ext uri="{BB962C8B-B14F-4D97-AF65-F5344CB8AC3E}">
        <p14:creationId xmlns:p14="http://schemas.microsoft.com/office/powerpoint/2010/main" val="286024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FCAF985A-228C-95AC-CA7E-D713EB62BC9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7806" b="4805"/>
          <a:stretch/>
        </p:blipFill>
        <p:spPr>
          <a:xfrm>
            <a:off x="381000" y="1513146"/>
            <a:ext cx="9144000" cy="44640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庫存管理頁</a:t>
            </a:r>
          </a:p>
        </p:txBody>
      </p:sp>
    </p:spTree>
    <p:extLst>
      <p:ext uri="{BB962C8B-B14F-4D97-AF65-F5344CB8AC3E}">
        <p14:creationId xmlns:p14="http://schemas.microsoft.com/office/powerpoint/2010/main" val="295917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07DA7D6-FE8F-3A93-9448-C4FB648D0E59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8399" b="6201"/>
          <a:stretch/>
        </p:blipFill>
        <p:spPr>
          <a:xfrm>
            <a:off x="389715" y="1557288"/>
            <a:ext cx="9144000" cy="44640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登出畫面</a:t>
            </a:r>
          </a:p>
        </p:txBody>
      </p:sp>
    </p:spTree>
    <p:extLst>
      <p:ext uri="{BB962C8B-B14F-4D97-AF65-F5344CB8AC3E}">
        <p14:creationId xmlns:p14="http://schemas.microsoft.com/office/powerpoint/2010/main" val="3226916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382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314" y="4941168"/>
            <a:ext cx="3655061" cy="862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6" name="Picture 2" descr="C:\Users\User\OneDrive\桌面\techi-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60" y="980728"/>
            <a:ext cx="4043771" cy="32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12474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</a:t>
            </a:r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計畫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704528" y="1480617"/>
            <a:ext cx="5906938" cy="4673264"/>
            <a:chOff x="1248247" y="1480617"/>
            <a:chExt cx="5906938" cy="4673264"/>
          </a:xfrm>
        </p:grpSpPr>
        <p:pic>
          <p:nvPicPr>
            <p:cNvPr id="1027" name="Picture 3" descr="C:\Users\User\OneDrive\桌面\大專發表\logo\淡橘色-0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6" r="17266"/>
            <a:stretch/>
          </p:blipFill>
          <p:spPr bwMode="auto">
            <a:xfrm>
              <a:off x="1280592" y="3068960"/>
              <a:ext cx="1394022" cy="1394022"/>
            </a:xfrm>
            <a:prstGeom prst="ellipse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OneDrive\桌面\大專發表\logo\淡藍色-0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66" r="17266"/>
            <a:stretch/>
          </p:blipFill>
          <p:spPr bwMode="auto">
            <a:xfrm flipH="1">
              <a:off x="1248247" y="1480617"/>
              <a:ext cx="1394022" cy="1394022"/>
            </a:xfrm>
            <a:prstGeom prst="ellipse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User\OneDrive\桌面\大專發表\logo\過度色-01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46" r="20146"/>
            <a:stretch/>
          </p:blipFill>
          <p:spPr bwMode="auto">
            <a:xfrm>
              <a:off x="1280592" y="4699966"/>
              <a:ext cx="1453915" cy="1453915"/>
            </a:xfrm>
            <a:prstGeom prst="ellipse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2862486" y="1707492"/>
              <a:ext cx="3818706" cy="94027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>
                  <a:solidFill>
                    <a:srgbClr val="00B0F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運動</a:t>
              </a:r>
              <a:r>
                <a:rPr lang="zh-TW" altLang="en-US" sz="3600" b="1" smtClean="0">
                  <a:solidFill>
                    <a:srgbClr val="00B0F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</a:t>
              </a:r>
              <a:r>
                <a:rPr lang="en-US" altLang="zh-TW" sz="3600" b="1" smtClean="0">
                  <a:solidFill>
                    <a:srgbClr val="00B0F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=&gt;</a:t>
              </a:r>
              <a:r>
                <a:rPr lang="zh-TW" altLang="en-US" sz="3600" b="1" smtClean="0">
                  <a:solidFill>
                    <a:srgbClr val="00B0F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淡藍色</a:t>
              </a:r>
              <a:endParaRPr lang="zh-TW" altLang="en-US" sz="3600">
                <a:solidFill>
                  <a:srgbClr val="00B0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934494" y="3334120"/>
              <a:ext cx="3746698" cy="94027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b="1" smtClean="0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飲食</a:t>
              </a:r>
              <a:r>
                <a:rPr lang="zh-TW" altLang="en-US" sz="5400" b="1" smtClean="0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</a:t>
              </a:r>
              <a:r>
                <a:rPr lang="en-US" altLang="zh-TW" sz="3600" b="1" smtClean="0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=&gt;</a:t>
              </a:r>
              <a:r>
                <a:rPr lang="zh-TW" altLang="en-US" sz="3600" b="1" smtClean="0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 淡</a:t>
              </a:r>
              <a:r>
                <a:rPr lang="zh-TW" altLang="en-US" sz="3600" b="1">
                  <a:solidFill>
                    <a:srgbClr val="EFB01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橘色</a:t>
              </a:r>
              <a:endParaRPr lang="zh-TW" altLang="en-US" sz="3600">
                <a:solidFill>
                  <a:srgbClr val="EFB01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832423" y="4979624"/>
              <a:ext cx="4322762" cy="94027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3600" b="1" smtClean="0">
                  <a:solidFill>
                    <a:srgbClr val="DED0B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  <a:reflection stA="45000" endPos="65000" dist="546100" dir="5400000" sy="-100000" algn="bl" rotWithShape="0"/>
                  </a:effectLst>
                </a:rPr>
                <a:t>Navbar</a:t>
              </a:r>
              <a:r>
                <a:rPr lang="zh-TW" altLang="en-US" sz="4000" b="1" smtClean="0">
                  <a:solidFill>
                    <a:srgbClr val="DED0B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  <a:reflection stA="45000" endPos="65000" dist="546100" dir="5400000" sy="-100000" algn="bl" rotWithShape="0"/>
                  </a:effectLst>
                </a:rPr>
                <a:t> </a:t>
              </a:r>
              <a:r>
                <a:rPr lang="en-US" altLang="zh-TW" sz="3600" b="1" smtClean="0">
                  <a:solidFill>
                    <a:srgbClr val="DED0B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  <a:reflection stA="45000" endPos="65000" dist="546100" dir="5400000" sy="-100000" algn="bl" rotWithShape="0"/>
                  </a:effectLst>
                </a:rPr>
                <a:t>=&gt;</a:t>
              </a:r>
              <a:r>
                <a:rPr lang="zh-TW" altLang="en-US" sz="3600" b="1" smtClean="0">
                  <a:solidFill>
                    <a:srgbClr val="DED0BC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  <a:reflection stA="45000" endPos="65000" dist="546100" dir="5400000" sy="-100000" algn="bl" rotWithShape="0"/>
                  </a:effectLst>
                </a:rPr>
                <a:t> 暗桃色</a:t>
              </a:r>
              <a:endParaRPr lang="zh-TW" altLang="en-US" sz="3600">
                <a:solidFill>
                  <a:srgbClr val="DED0BC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stA="45000" endPos="65000" dist="546100" dir="5400000" sy="-100000" algn="bl" rotWithShape="0"/>
                </a:effectLst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6537176" y="2018813"/>
            <a:ext cx="3096344" cy="2681153"/>
            <a:chOff x="6537176" y="2018813"/>
            <a:chExt cx="3096344" cy="2681153"/>
          </a:xfrm>
        </p:grpSpPr>
        <p:sp>
          <p:nvSpPr>
            <p:cNvPr id="12" name="圓角矩形 11"/>
            <p:cNvSpPr/>
            <p:nvPr/>
          </p:nvSpPr>
          <p:spPr>
            <a:xfrm>
              <a:off x="6537176" y="2018813"/>
              <a:ext cx="3096344" cy="2681153"/>
            </a:xfrm>
            <a:prstGeom prst="roundRect">
              <a:avLst/>
            </a:prstGeom>
            <a:ln>
              <a:solidFill>
                <a:schemeClr val="bg2">
                  <a:lumMod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733678" y="2370101"/>
              <a:ext cx="288032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smtClean="0">
                  <a:solidFill>
                    <a:schemeClr val="bg2">
                      <a:lumMod val="50000"/>
                    </a:schemeClr>
                  </a:solidFill>
                </a:rPr>
                <a:t>營造</a:t>
              </a:r>
              <a:r>
                <a:rPr lang="zh-TW" altLang="en-US" sz="2800" b="1">
                  <a:solidFill>
                    <a:schemeClr val="bg2">
                      <a:lumMod val="50000"/>
                    </a:schemeClr>
                  </a:solidFill>
                </a:rPr>
                <a:t>出</a:t>
              </a:r>
              <a:r>
                <a:rPr lang="zh-TW" altLang="en-US" sz="2800" b="1" smtClean="0">
                  <a:solidFill>
                    <a:schemeClr val="bg2">
                      <a:lumMod val="50000"/>
                    </a:schemeClr>
                  </a:solidFill>
                </a:rPr>
                <a:t>無</a:t>
              </a:r>
              <a:r>
                <a:rPr lang="zh-TW" altLang="en-US" sz="2800" b="1">
                  <a:solidFill>
                    <a:schemeClr val="bg2">
                      <a:lumMod val="50000"/>
                    </a:schemeClr>
                  </a:solidFill>
                </a:rPr>
                <a:t>痛</a:t>
              </a:r>
              <a:r>
                <a:rPr lang="zh-TW" altLang="en-US" sz="2800" b="1" smtClean="0">
                  <a:solidFill>
                    <a:schemeClr val="bg2">
                      <a:lumMod val="50000"/>
                    </a:schemeClr>
                  </a:solidFill>
                </a:rPr>
                <a:t>入門</a:t>
              </a:r>
              <a:endParaRPr lang="en-US" altLang="zh-TW" sz="2800" b="1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US" altLang="zh-TW" sz="2800" b="1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TW" altLang="en-US" sz="2800" b="1" smtClean="0">
                  <a:solidFill>
                    <a:schemeClr val="bg2">
                      <a:lumMod val="50000"/>
                    </a:schemeClr>
                  </a:solidFill>
                </a:rPr>
                <a:t>緩和</a:t>
              </a:r>
              <a:r>
                <a:rPr lang="zh-TW" altLang="en-US" sz="2800" b="1">
                  <a:solidFill>
                    <a:schemeClr val="bg2">
                      <a:lumMod val="50000"/>
                    </a:schemeClr>
                  </a:solidFill>
                </a:rPr>
                <a:t>減肥的沉重的感受</a:t>
              </a:r>
            </a:p>
            <a:p>
              <a:endParaRPr lang="en-US" altLang="zh-TW" smtClean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4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76536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</a:t>
            </a:r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計畫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1268760"/>
            <a:ext cx="9906000" cy="540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4" y="2320495"/>
            <a:ext cx="3168352" cy="283669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776536" y="4077072"/>
            <a:ext cx="1800201" cy="1224136"/>
            <a:chOff x="848543" y="4077072"/>
            <a:chExt cx="1383410" cy="936104"/>
          </a:xfrm>
        </p:grpSpPr>
        <p:sp>
          <p:nvSpPr>
            <p:cNvPr id="21" name="圓角矩形 20"/>
            <p:cNvSpPr/>
            <p:nvPr/>
          </p:nvSpPr>
          <p:spPr>
            <a:xfrm>
              <a:off x="848543" y="4077072"/>
              <a:ext cx="1368153" cy="936104"/>
            </a:xfrm>
            <a:prstGeom prst="roundRect">
              <a:avLst/>
            </a:prstGeom>
            <a:ln w="28575">
              <a:solidFill>
                <a:srgbClr val="0070C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044726" y="4306656"/>
              <a:ext cx="1187227" cy="54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>
                  <a:solidFill>
                    <a:srgbClr val="0070C0"/>
                  </a:solidFill>
                </a:rPr>
                <a:t>啞鈴</a:t>
              </a:r>
              <a:endParaRPr lang="en-US" altLang="zh-TW" sz="2800" smtClean="0">
                <a:solidFill>
                  <a:srgbClr val="0070C0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04528" y="2492896"/>
            <a:ext cx="1728193" cy="1179296"/>
            <a:chOff x="992560" y="1852203"/>
            <a:chExt cx="1368153" cy="93610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圓角矩形 22"/>
            <p:cNvSpPr/>
            <p:nvPr/>
          </p:nvSpPr>
          <p:spPr>
            <a:xfrm>
              <a:off x="992560" y="1852203"/>
              <a:ext cx="1368153" cy="936104"/>
            </a:xfrm>
            <a:prstGeom prst="roundRect">
              <a:avLst/>
            </a:prstGeom>
            <a:ln w="28575">
              <a:solidFill>
                <a:srgbClr val="FFC305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163580" y="2090517"/>
              <a:ext cx="1187227" cy="561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>
                  <a:solidFill>
                    <a:srgbClr val="FFC000"/>
                  </a:solidFill>
                </a:rPr>
                <a:t>叉子</a:t>
              </a:r>
              <a:endParaRPr lang="en-US" altLang="zh-TW" sz="4000" b="1">
                <a:solidFill>
                  <a:srgbClr val="FFC000"/>
                </a:solidFill>
              </a:endParaRPr>
            </a:p>
          </p:txBody>
        </p:sp>
      </p:grpSp>
      <p:sp>
        <p:nvSpPr>
          <p:cNvPr id="27" name="圓角矩形 26"/>
          <p:cNvSpPr/>
          <p:nvPr/>
        </p:nvSpPr>
        <p:spPr>
          <a:xfrm>
            <a:off x="7016807" y="2929800"/>
            <a:ext cx="2556284" cy="1484784"/>
          </a:xfrm>
          <a:prstGeom prst="roundRect">
            <a:avLst/>
          </a:prstGeom>
          <a:ln w="28575">
            <a:solidFill>
              <a:srgbClr val="D0BAA8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smtClean="0">
                <a:solidFill>
                  <a:srgbClr val="C3A78F"/>
                </a:solidFill>
              </a:rPr>
              <a:t>相輔相成</a:t>
            </a:r>
            <a:endParaRPr lang="en-US" altLang="zh-TW" sz="2800" b="1" smtClean="0">
              <a:solidFill>
                <a:srgbClr val="C3A78F"/>
              </a:solidFill>
            </a:endParaRPr>
          </a:p>
          <a:p>
            <a:pPr algn="ctr"/>
            <a:r>
              <a:rPr lang="zh-TW" altLang="en-US" sz="2800" b="1" smtClean="0">
                <a:solidFill>
                  <a:srgbClr val="C3A78F"/>
                </a:solidFill>
              </a:rPr>
              <a:t>缺一不可</a:t>
            </a:r>
            <a:endParaRPr lang="zh-TW" altLang="en-US" sz="2800" b="1">
              <a:solidFill>
                <a:srgbClr val="C3A7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</a:t>
            </a:r>
            <a:r>
              <a:rPr lang="zh-TW" altLang="en-US" sz="400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計畫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</a:t>
            </a:r>
            <a:r>
              <a:rPr lang="en-US" altLang="zh-TW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30163" y="113042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C:\Users\User\OneDrive\桌面\大專發表\logo\長方型底色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4" y="1856901"/>
            <a:ext cx="8031163" cy="306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圓角矩形 26"/>
          <p:cNvSpPr/>
          <p:nvPr/>
        </p:nvSpPr>
        <p:spPr>
          <a:xfrm>
            <a:off x="2144688" y="5373216"/>
            <a:ext cx="5508612" cy="838918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>
                <a:solidFill>
                  <a:schemeClr val="bg2">
                    <a:lumMod val="25000"/>
                  </a:schemeClr>
                </a:solidFill>
              </a:rPr>
              <a:t>表達</a:t>
            </a:r>
            <a:r>
              <a:rPr lang="zh-TW" altLang="en-US" sz="2800" b="1" smtClean="0">
                <a:solidFill>
                  <a:schemeClr val="bg2">
                    <a:lumMod val="25000"/>
                  </a:schemeClr>
                </a:solidFill>
              </a:rPr>
              <a:t>健身</a:t>
            </a:r>
            <a:r>
              <a:rPr lang="zh-TW" altLang="en-US" sz="2800" b="1" smtClean="0">
                <a:solidFill>
                  <a:srgbClr val="FFC000"/>
                </a:solidFill>
              </a:rPr>
              <a:t> </a:t>
            </a:r>
            <a:r>
              <a:rPr lang="en-US" altLang="zh-TW" sz="2800" b="1" smtClean="0">
                <a:solidFill>
                  <a:srgbClr val="FFC000"/>
                </a:solidFill>
              </a:rPr>
              <a:t>”</a:t>
            </a:r>
            <a:r>
              <a:rPr lang="zh-TW" altLang="en-US" sz="2800" b="1" smtClean="0">
                <a:solidFill>
                  <a:srgbClr val="0070C0"/>
                </a:solidFill>
              </a:rPr>
              <a:t>動</a:t>
            </a:r>
            <a:r>
              <a:rPr lang="zh-TW" altLang="en-US" sz="2800" b="1">
                <a:solidFill>
                  <a:srgbClr val="FFC000"/>
                </a:solidFill>
              </a:rPr>
              <a:t>滋</a:t>
            </a:r>
            <a:r>
              <a:rPr lang="zh-TW" altLang="en-US" sz="2800" b="1">
                <a:solidFill>
                  <a:srgbClr val="0070C0"/>
                </a:solidFill>
              </a:rPr>
              <a:t>動</a:t>
            </a:r>
            <a:r>
              <a:rPr lang="zh-TW" altLang="en-US" sz="2800" b="1" smtClean="0">
                <a:solidFill>
                  <a:srgbClr val="FFC000"/>
                </a:solidFill>
              </a:rPr>
              <a:t>滋</a:t>
            </a:r>
            <a:r>
              <a:rPr lang="en-US" altLang="zh-TW" sz="2800" b="1" smtClean="0">
                <a:solidFill>
                  <a:srgbClr val="FFC000"/>
                </a:solidFill>
              </a:rPr>
              <a:t>”</a:t>
            </a:r>
            <a:r>
              <a:rPr lang="zh-TW" altLang="en-US" sz="2800" b="1" smtClean="0">
                <a:solidFill>
                  <a:srgbClr val="FFC000"/>
                </a:solidFill>
              </a:rPr>
              <a:t> </a:t>
            </a:r>
            <a:r>
              <a:rPr lang="zh-TW" altLang="en-US" sz="2800" b="1" smtClean="0">
                <a:solidFill>
                  <a:schemeClr val="bg2">
                    <a:lumMod val="25000"/>
                  </a:schemeClr>
                </a:solidFill>
              </a:rPr>
              <a:t>的</a:t>
            </a:r>
            <a:r>
              <a:rPr lang="zh-TW" altLang="en-US" sz="2800" b="1">
                <a:solidFill>
                  <a:schemeClr val="bg2">
                    <a:lumMod val="25000"/>
                  </a:schemeClr>
                </a:solidFill>
              </a:rPr>
              <a:t>律動感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89" y="2564904"/>
            <a:ext cx="2232248" cy="199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1538</TotalTime>
  <Words>1203</Words>
  <Application>Microsoft Office PowerPoint</Application>
  <PresentationFormat>A4 紙張 (210x297 公釐)</PresentationFormat>
  <Paragraphs>217</Paragraphs>
  <Slides>64</Slides>
  <Notes>0</Notes>
  <HiddenSlides>0</HiddenSlides>
  <MMClips>5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65" baseType="lpstr">
      <vt:lpstr>2020簡報範本_light</vt:lpstr>
      <vt:lpstr>動吃動吃</vt:lpstr>
      <vt:lpstr>目錄</vt:lpstr>
      <vt:lpstr>小組成員與分工介紹</vt:lpstr>
      <vt:lpstr>開發技術與工具</vt:lpstr>
      <vt:lpstr>PowerPoint 簡報</vt:lpstr>
      <vt:lpstr>網站架構圖</vt:lpstr>
      <vt:lpstr>色彩計畫 | Logo設計</vt:lpstr>
      <vt:lpstr>色彩計畫 | Logo設計</vt:lpstr>
      <vt:lpstr>色彩計畫 | Logo設計</vt:lpstr>
      <vt:lpstr>使用者情境</vt:lpstr>
      <vt:lpstr>使用者情境</vt:lpstr>
      <vt:lpstr>開頭頁面</vt:lpstr>
      <vt:lpstr>飲食/運動主頁跳轉</vt:lpstr>
      <vt:lpstr>飲食簡介</vt:lpstr>
      <vt:lpstr>NAVBAR</vt:lpstr>
      <vt:lpstr>小遊戲</vt:lpstr>
      <vt:lpstr>飲食控制遊戲</vt:lpstr>
      <vt:lpstr>飲食控制遊戲</vt:lpstr>
      <vt:lpstr>產品網站頁</vt:lpstr>
      <vt:lpstr>產品網站頁</vt:lpstr>
      <vt:lpstr>產品詳情頁</vt:lpstr>
      <vt:lpstr>購物車系統</vt:lpstr>
      <vt:lpstr>點取Icon加入購物車</vt:lpstr>
      <vt:lpstr>點取input更改數量</vt:lpstr>
      <vt:lpstr>數量小於0就移除商品</vt:lpstr>
      <vt:lpstr>點選button移除商品</vt:lpstr>
      <vt:lpstr>透過localStorage記憶商品</vt:lpstr>
      <vt:lpstr>點擊圖片進入商品詳細頁</vt:lpstr>
      <vt:lpstr>點擊圖片進入商品詳細頁</vt:lpstr>
      <vt:lpstr>會員登入-驗證帳密</vt:lpstr>
      <vt:lpstr>會員註冊-驗證帳號</vt:lpstr>
      <vt:lpstr>會員註冊-正規化表示法</vt:lpstr>
      <vt:lpstr>會員註冊-密碼的顯示與隱藏</vt:lpstr>
      <vt:lpstr>會員註冊-密碼的顯示與隱藏</vt:lpstr>
      <vt:lpstr>會員註冊-發送認證</vt:lpstr>
      <vt:lpstr>會員註冊-發送認證</vt:lpstr>
      <vt:lpstr>會員登入-身分認證</vt:lpstr>
      <vt:lpstr>會員登入-身分認證</vt:lpstr>
      <vt:lpstr>會員登入-身分認證</vt:lpstr>
      <vt:lpstr>會員登入介面</vt:lpstr>
      <vt:lpstr>會員登入後的導覽列變化</vt:lpstr>
      <vt:lpstr>修改會員資料</vt:lpstr>
      <vt:lpstr>修改密碼(舊密碼驗證)</vt:lpstr>
      <vt:lpstr>會員登出</vt:lpstr>
      <vt:lpstr>結帳頁</vt:lpstr>
      <vt:lpstr>結帳頁</vt:lpstr>
      <vt:lpstr>購物車系統</vt:lpstr>
      <vt:lpstr>會員訂單</vt:lpstr>
      <vt:lpstr>會員訂單</vt:lpstr>
      <vt:lpstr>購物車系統</vt:lpstr>
      <vt:lpstr>健身地圖</vt:lpstr>
      <vt:lpstr>健身地圖-選取行政區</vt:lpstr>
      <vt:lpstr>健身地圖-選取健身房顯示詳情</vt:lpstr>
      <vt:lpstr>也可透過點取地圖圖標獲得詳情</vt:lpstr>
      <vt:lpstr>依照預約數量顯示圖標顏色</vt:lpstr>
      <vt:lpstr>預約inbody檢測</vt:lpstr>
      <vt:lpstr>預約inbody檢測</vt:lpstr>
      <vt:lpstr>後臺管理</vt:lpstr>
      <vt:lpstr>登入畫面</vt:lpstr>
      <vt:lpstr>會員管理頁</vt:lpstr>
      <vt:lpstr>庫存管理頁</vt:lpstr>
      <vt:lpstr>登出畫面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鍾孟穎</cp:lastModifiedBy>
  <cp:revision>100</cp:revision>
  <dcterms:created xsi:type="dcterms:W3CDTF">2021-04-12T00:49:08Z</dcterms:created>
  <dcterms:modified xsi:type="dcterms:W3CDTF">2022-07-26T07:00:23Z</dcterms:modified>
</cp:coreProperties>
</file>